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AC42-7C1E-4094-8F97-C9DC3FF812AD}" type="datetimeFigureOut">
              <a:rPr lang="fa-IR" smtClean="0"/>
              <a:t>1440/08/25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722E2-A6CD-490E-85E4-A06DAB27ECC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63202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CAC42-7C1E-4094-8F97-C9DC3FF812AD}" type="datetimeFigureOut">
              <a:rPr lang="fa-IR" smtClean="0"/>
              <a:t>1440/08/25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722E2-A6CD-490E-85E4-A06DAB27ECC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5946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83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شناسنامه فنی و ملکی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06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شناسنامه فنی و ملکی-2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7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مشخصات شناسنامه فنی ملکی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35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مراحل تهیه و صدور شناسنامه فنی ملکی-1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80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مراحل تهیه و صدور شناسنامه فنی ملکی-2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51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مراحل تهیه و صدور شناسنامه فنی ملکی-3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25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مراحل تهیه و صدور شناسنامه فنی ملکی-4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18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مراحل تهیه و صدور شناسنامه فنی ملکی-5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23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77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mtClean="0">
                <a:cs typeface="B Titr" panose="00000700000000000000" pitchFamily="2" charset="-78"/>
              </a:rPr>
              <a:t>نمونه فرم های شناسنامه فنی ملکی </a:t>
            </a:r>
            <a:endParaRPr lang="fa-IR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8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فهرست مطالب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94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12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99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11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6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تجربه سایر کشورها</a:t>
            </a:r>
            <a:endParaRPr lang="fa-IR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49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نمونه مدارک و رویه های مرتبط در سایر کشورها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962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نمونه عناوین چک لیست های مرتبط با آتش نشانی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68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نمونه مدارک گواهی انطباق ساختمان –</a:t>
            </a:r>
            <a:r>
              <a:rPr lang="en-US" smtClean="0"/>
              <a:t> - Strata</a:t>
            </a:r>
            <a:r>
              <a:rPr lang="fa-IR" smtClean="0"/>
              <a:t/>
            </a:r>
            <a:br>
              <a:rPr lang="fa-IR" smtClean="0"/>
            </a:br>
            <a:r>
              <a:rPr lang="en-US" smtClean="0"/>
              <a:t>Building Compliance Certificate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67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چک لیست گواهی اتمام عملیات ساختمانی-اسکاتلند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833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امکان انجام کلیه عملیات به صورت آنلاین در اسکاتلند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5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اهمیت موضوع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674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مدارک مورد نیاز برای صدور گواهی پایان کار در دبی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59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چیستی، سطح توسعه و بلوغ مدلسازی اطلاعات ساختمان </a:t>
            </a:r>
            <a:endParaRPr lang="fa-IR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857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بدون مدلسازی اطلاعات ساختمان...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4022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2600" b="1" smtClean="0">
                <a:cs typeface="B Titr" panose="00000700000000000000" pitchFamily="2" charset="-78"/>
              </a:rPr>
              <a:t>مدلسازی اطلاعات ساختمان (</a:t>
            </a:r>
            <a:r>
              <a:rPr lang="en-US" sz="2600" b="1" smtClean="0">
                <a:cs typeface="B Titr" panose="00000700000000000000" pitchFamily="2" charset="-78"/>
              </a:rPr>
              <a:t>BIM</a:t>
            </a:r>
            <a:r>
              <a:rPr lang="fa-IR" sz="2600" b="1" smtClean="0">
                <a:cs typeface="B Titr" panose="00000700000000000000" pitchFamily="2" charset="-78"/>
              </a:rPr>
              <a:t>)</a:t>
            </a:r>
            <a:r>
              <a:rPr lang="en-US" sz="2600" smtClean="0">
                <a:cs typeface="B Titr" panose="00000700000000000000" pitchFamily="2" charset="-78"/>
              </a:rPr>
              <a:t/>
            </a:r>
            <a:br>
              <a:rPr lang="en-US" sz="2600" smtClean="0">
                <a:cs typeface="B Titr" panose="00000700000000000000" pitchFamily="2" charset="-78"/>
              </a:rPr>
            </a:br>
            <a:endParaRPr lang="en-US" sz="260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175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چه چیزی نیست؟!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941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سه نوع طبقه بندی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6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9230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7482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42163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0774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فرایند ساخت ساختمان در ایران</a:t>
            </a:r>
            <a:endParaRPr lang="fa-IR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27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2120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9545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6647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mtClean="0">
                <a:cs typeface="B Titr" panose="00000700000000000000" pitchFamily="2" charset="-78"/>
              </a:rPr>
              <a:t>مدلسازی اطلاعات ساختمان در دوره نگهداری</a:t>
            </a:r>
            <a:br>
              <a:rPr lang="fa-IR" smtClean="0">
                <a:cs typeface="B Titr" panose="00000700000000000000" pitchFamily="2" charset="-78"/>
              </a:rPr>
            </a:br>
            <a:endParaRPr lang="fa-IR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284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472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ذینفعان مدلسازی اطلاعات ساختمان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851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19974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16771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73354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6507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رابطه عوامل و نهادهای مرتبط با کار ساختمانی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832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sz="2600" smtClean="0"/>
              <a:t>نتایج تحقیقات گذشته</a:t>
            </a:r>
            <a:endParaRPr lang="en-US" sz="2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093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r>
              <a:rPr lang="fa-IR" sz="2600" smtClean="0">
                <a:cs typeface="B Mitra" panose="00000400000000000000" pitchFamily="2" charset="-78"/>
              </a:rPr>
              <a:t>- </a:t>
            </a:r>
            <a:r>
              <a:rPr lang="fa-IR" sz="2200" smtClean="0">
                <a:cs typeface="B Mitra" panose="00000400000000000000" pitchFamily="2" charset="-78"/>
              </a:rPr>
              <a:t>مقاله آقای امیرحسین ستوده بیدختی با عنوان </a:t>
            </a:r>
            <a:r>
              <a:rPr lang="fa-IR" sz="2600" b="1" smtClean="0">
                <a:cs typeface="B Mitra" panose="00000400000000000000" pitchFamily="2" charset="-78"/>
              </a:rPr>
              <a:t>"مقدمه ای بر استفاده از مدل سازی اطلاعات ساختمان (</a:t>
            </a:r>
            <a:r>
              <a:rPr lang="en-US" sz="2600" b="1" smtClean="0">
                <a:cs typeface="B Mitra" panose="00000400000000000000" pitchFamily="2" charset="-78"/>
              </a:rPr>
              <a:t>BIM </a:t>
            </a:r>
            <a:r>
              <a:rPr lang="fa-IR" sz="2600" b="1" smtClean="0">
                <a:cs typeface="B Mitra" panose="00000400000000000000" pitchFamily="2" charset="-78"/>
              </a:rPr>
              <a:t>) در مدیریت بهره برداری و نگهداری ساختمان ها"</a:t>
            </a:r>
            <a:r>
              <a:rPr lang="en-US" sz="2600" smtClean="0">
                <a:cs typeface="B Mitra" panose="00000400000000000000" pitchFamily="2" charset="-78"/>
              </a:rPr>
              <a:t/>
            </a:r>
            <a:br>
              <a:rPr lang="en-US" sz="2600" smtClean="0">
                <a:cs typeface="B Mitra" panose="00000400000000000000" pitchFamily="2" charset="-78"/>
              </a:rPr>
            </a:br>
            <a:endParaRPr lang="en-US" sz="2600" dirty="0">
              <a:cs typeface="B Mitra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870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681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36846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717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851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600" smtClean="0"/>
              <a:t>جنبه های قانونی مدلسازی اطلاعات ساختمان</a:t>
            </a:r>
            <a:r>
              <a:rPr lang="en-US" sz="3600" b="0" smtClean="0"/>
              <a:t>Olatunji, sher</a:t>
            </a:r>
            <a:endParaRPr lang="fa-IR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687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بررسی دو نوع فرم قراردادی</a:t>
            </a:r>
            <a:r>
              <a:rPr lang="en-US" smtClean="0"/>
              <a:t>-abdirad 2015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297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موارد غفلت شده در قراردادهای مدلسازی اطلاعات ساختمان-1</a:t>
            </a:r>
            <a:endParaRPr lang="fa-IR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153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موارد غفلت شده در قراردادهای مدلسازی اطلاعات ساختمان-2</a:t>
            </a:r>
            <a:endParaRPr lang="fa-IR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3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مراحل اجرای پروژه ساختمانی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738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موارد غفلت شده در قراردادهای مدلسازی اطلاعات ساختمان-3</a:t>
            </a:r>
            <a:endParaRPr lang="fa-IR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320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mtClean="0">
                <a:cs typeface="B Titr" panose="00000700000000000000" pitchFamily="2" charset="-78"/>
              </a:rPr>
              <a:t>جمع بندی و نتیجه گیری</a:t>
            </a:r>
            <a:endParaRPr lang="fa-IR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531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300" smtClean="0"/>
              <a:t>ملاحظات حقوقی به کارگیری مدلسازی اطلاعات ساختمان در حال بهره برداری-1</a:t>
            </a:r>
            <a:endParaRPr lang="fa-IR" sz="33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308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200" smtClean="0"/>
              <a:t>ملاحظات حقوقی به کارگیری مدلسازی اطلاعات ساختمان در حال بهره برداری-2</a:t>
            </a:r>
            <a:endParaRPr lang="fa-IR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325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پیشنهادات تحقیقات آتی-1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140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پیشنهادات تحقیقات آتی-2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962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8000" smtClean="0">
                <a:solidFill>
                  <a:schemeClr val="accent1"/>
                </a:solidFill>
                <a:cs typeface="B Titr" panose="00000700000000000000" pitchFamily="2" charset="-78"/>
              </a:rPr>
              <a:t>سپاسگزار توجهتان</a:t>
            </a:r>
            <a:r>
              <a:rPr lang="fa-IR" smtClean="0">
                <a:cs typeface="B Titr" panose="00000700000000000000" pitchFamily="2" charset="-78"/>
              </a:rPr>
              <a:t/>
            </a:r>
            <a:br>
              <a:rPr lang="fa-IR" smtClean="0">
                <a:cs typeface="B Titr" panose="00000700000000000000" pitchFamily="2" charset="-78"/>
              </a:rPr>
            </a:br>
            <a:r>
              <a:rPr lang="fa-IR" smtClean="0">
                <a:cs typeface="B Titr" panose="00000700000000000000" pitchFamily="2" charset="-78"/>
              </a:rPr>
              <a:t/>
            </a:r>
            <a:br>
              <a:rPr lang="fa-IR" smtClean="0">
                <a:cs typeface="B Titr" panose="00000700000000000000" pitchFamily="2" charset="-78"/>
              </a:rPr>
            </a:br>
            <a:r>
              <a:rPr lang="fa-IR" smtClean="0">
                <a:cs typeface="B Titr" panose="00000700000000000000" pitchFamily="2" charset="-78"/>
              </a:rPr>
              <a:t/>
            </a:r>
            <a:br>
              <a:rPr lang="fa-IR" smtClean="0">
                <a:cs typeface="B Titr" panose="00000700000000000000" pitchFamily="2" charset="-78"/>
              </a:rPr>
            </a:br>
            <a:r>
              <a:rPr lang="fa-IR" smtClean="0">
                <a:cs typeface="B Titr" panose="00000700000000000000" pitchFamily="2" charset="-78"/>
              </a:rPr>
              <a:t/>
            </a:r>
            <a:br>
              <a:rPr lang="fa-IR" smtClean="0">
                <a:cs typeface="B Titr" panose="00000700000000000000" pitchFamily="2" charset="-78"/>
              </a:rPr>
            </a:br>
            <a:r>
              <a:rPr lang="fa-IR" smtClean="0">
                <a:solidFill>
                  <a:srgbClr val="92D050"/>
                </a:solidFill>
                <a:cs typeface="B Titr" panose="00000700000000000000" pitchFamily="2" charset="-78"/>
              </a:rPr>
              <a:t>مهدی</a:t>
            </a:r>
            <a:r>
              <a:rPr lang="fa-IR" smtClean="0">
                <a:cs typeface="B Titr" panose="00000700000000000000" pitchFamily="2" charset="-78"/>
              </a:rPr>
              <a:t> </a:t>
            </a:r>
            <a:r>
              <a:rPr lang="fa-IR" smtClean="0">
                <a:solidFill>
                  <a:srgbClr val="92D050"/>
                </a:solidFill>
                <a:cs typeface="B Titr" panose="00000700000000000000" pitchFamily="2" charset="-78"/>
              </a:rPr>
              <a:t>روانشادنیا</a:t>
            </a:r>
            <a:endParaRPr lang="fa-IR" dirty="0">
              <a:solidFill>
                <a:srgbClr val="92D050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40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فرایندهای پایانی ساخت ساختمان در ایران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35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شناسنامه فنی ملکی</a:t>
            </a:r>
            <a:endParaRPr lang="fa-IR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81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sz="2600" b="1" smtClean="0">
                <a:cs typeface="B Titr" panose="00000700000000000000" pitchFamily="2" charset="-78"/>
              </a:rPr>
              <a:t>شناسنامه فنی و ملکی ساختمان </a:t>
            </a:r>
            <a:endParaRPr lang="en-US" sz="260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72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288</Words>
  <Application>Microsoft Office PowerPoint</Application>
  <PresentationFormat>Widescreen</PresentationFormat>
  <Paragraphs>44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3" baseType="lpstr">
      <vt:lpstr>Arial</vt:lpstr>
      <vt:lpstr>B Mitra</vt:lpstr>
      <vt:lpstr>B Titr</vt:lpstr>
      <vt:lpstr>Calibri</vt:lpstr>
      <vt:lpstr>Calibri Light</vt:lpstr>
      <vt:lpstr>Times New Roman</vt:lpstr>
      <vt:lpstr>Office Theme</vt:lpstr>
      <vt:lpstr>PowerPoint Presentation</vt:lpstr>
      <vt:lpstr>فهرست مطالب</vt:lpstr>
      <vt:lpstr>اهمیت موضوع</vt:lpstr>
      <vt:lpstr>فرایند ساخت ساختمان در ایران</vt:lpstr>
      <vt:lpstr>رابطه عوامل و نهادهای مرتبط با کار ساختمانی</vt:lpstr>
      <vt:lpstr>مراحل اجرای پروژه ساختمانی</vt:lpstr>
      <vt:lpstr>فرایندهای پایانی ساخت ساختمان در ایران</vt:lpstr>
      <vt:lpstr>شناسنامه فنی ملکی</vt:lpstr>
      <vt:lpstr>شناسنامه فنی و ملکی ساختمان </vt:lpstr>
      <vt:lpstr>شناسنامه فنی و ملکی</vt:lpstr>
      <vt:lpstr>شناسنامه فنی و ملکی-2</vt:lpstr>
      <vt:lpstr>مشخصات شناسنامه فنی ملکی</vt:lpstr>
      <vt:lpstr>مراحل تهیه و صدور شناسنامه فنی ملکی-1</vt:lpstr>
      <vt:lpstr>مراحل تهیه و صدور شناسنامه فنی ملکی-2</vt:lpstr>
      <vt:lpstr>مراحل تهیه و صدور شناسنامه فنی ملکی-3</vt:lpstr>
      <vt:lpstr>مراحل تهیه و صدور شناسنامه فنی ملکی-4</vt:lpstr>
      <vt:lpstr>مراحل تهیه و صدور شناسنامه فنی ملکی-5</vt:lpstr>
      <vt:lpstr>PowerPoint Presentation</vt:lpstr>
      <vt:lpstr>نمونه فرم های شناسنامه فنی ملکی </vt:lpstr>
      <vt:lpstr>PowerPoint Presentation</vt:lpstr>
      <vt:lpstr>PowerPoint Presentation</vt:lpstr>
      <vt:lpstr>PowerPoint Presentation</vt:lpstr>
      <vt:lpstr>PowerPoint Presentation</vt:lpstr>
      <vt:lpstr>تجربه سایر کشورها</vt:lpstr>
      <vt:lpstr>نمونه مدارک و رویه های مرتبط در سایر کشورها</vt:lpstr>
      <vt:lpstr>نمونه عناوین چک لیست های مرتبط با آتش نشانی</vt:lpstr>
      <vt:lpstr>نمونه مدارک گواهی انطباق ساختمان – - Strata Building Compliance Certificate</vt:lpstr>
      <vt:lpstr>چک لیست گواهی اتمام عملیات ساختمانی-اسکاتلند</vt:lpstr>
      <vt:lpstr>امکان انجام کلیه عملیات به صورت آنلاین در اسکاتلند</vt:lpstr>
      <vt:lpstr>مدارک مورد نیاز برای صدور گواهی پایان کار در دبی</vt:lpstr>
      <vt:lpstr>چیستی، سطح توسعه و بلوغ مدلسازی اطلاعات ساختمان </vt:lpstr>
      <vt:lpstr>بدون مدلسازی اطلاعات ساختمان...</vt:lpstr>
      <vt:lpstr>مدلسازی اطلاعات ساختمان (BIM) </vt:lpstr>
      <vt:lpstr>چه چیزی نیست؟!</vt:lpstr>
      <vt:lpstr>سه نوع طبقه بندی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مدلسازی اطلاعات ساختمان در دوره نگهداری </vt:lpstr>
      <vt:lpstr>PowerPoint Presentation</vt:lpstr>
      <vt:lpstr>ذینفعان مدلسازی اطلاعات ساختمان</vt:lpstr>
      <vt:lpstr>PowerPoint Presentation</vt:lpstr>
      <vt:lpstr>PowerPoint Presentation</vt:lpstr>
      <vt:lpstr>PowerPoint Presentation</vt:lpstr>
      <vt:lpstr>PowerPoint Presentation</vt:lpstr>
      <vt:lpstr>نتایج تحقیقات گذشته</vt:lpstr>
      <vt:lpstr>- مقاله آقای امیرحسین ستوده بیدختی با عنوان "مقدمه ای بر استفاده از مدل سازی اطلاعات ساختمان (BIM ) در مدیریت بهره برداری و نگهداری ساختمان ها" </vt:lpstr>
      <vt:lpstr>PowerPoint Presentation</vt:lpstr>
      <vt:lpstr>PowerPoint Presentation</vt:lpstr>
      <vt:lpstr>PowerPoint Presentation</vt:lpstr>
      <vt:lpstr>PowerPoint Presentation</vt:lpstr>
      <vt:lpstr>جنبه های قانونی مدلسازی اطلاعات ساختمانOlatunji, sher</vt:lpstr>
      <vt:lpstr>بررسی دو نوع فرم قراردادی-abdirad 2015</vt:lpstr>
      <vt:lpstr>موارد غفلت شده در قراردادهای مدلسازی اطلاعات ساختمان-1</vt:lpstr>
      <vt:lpstr>موارد غفلت شده در قراردادهای مدلسازی اطلاعات ساختمان-2</vt:lpstr>
      <vt:lpstr>موارد غفلت شده در قراردادهای مدلسازی اطلاعات ساختمان-3</vt:lpstr>
      <vt:lpstr>جمع بندی و نتیجه گیری</vt:lpstr>
      <vt:lpstr>ملاحظات حقوقی به کارگیری مدلسازی اطلاعات ساختمان در حال بهره برداری-1</vt:lpstr>
      <vt:lpstr>ملاحظات حقوقی به کارگیری مدلسازی اطلاعات ساختمان در حال بهره برداری-2</vt:lpstr>
      <vt:lpstr>پیشنهادات تحقیقات آتی-1</vt:lpstr>
      <vt:lpstr>پیشنهادات تحقیقات آتی-2</vt:lpstr>
      <vt:lpstr>سپاسگزار توجهتان    مهدی روانشادنیا</vt:lpstr>
    </vt:vector>
  </TitlesOfParts>
  <Company>SolarSys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ArmanSara</dc:creator>
  <cp:lastModifiedBy>ArmanSara</cp:lastModifiedBy>
  <cp:revision>1</cp:revision>
  <dcterms:created xsi:type="dcterms:W3CDTF">2019-04-30T13:37:57Z</dcterms:created>
  <dcterms:modified xsi:type="dcterms:W3CDTF">2019-04-30T13:37:57Z</dcterms:modified>
</cp:coreProperties>
</file>