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56" r:id="rId3"/>
  </p:sldMasterIdLst>
  <p:notesMasterIdLst>
    <p:notesMasterId r:id="rId70"/>
  </p:notesMasterIdLst>
  <p:sldIdLst>
    <p:sldId id="257"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319" r:id="rId59"/>
    <p:sldId id="320" r:id="rId60"/>
    <p:sldId id="321" r:id="rId61"/>
    <p:sldId id="322" r:id="rId62"/>
    <p:sldId id="323" r:id="rId63"/>
    <p:sldId id="324" r:id="rId64"/>
    <p:sldId id="325" r:id="rId65"/>
    <p:sldId id="330" r:id="rId66"/>
    <p:sldId id="326" r:id="rId67"/>
    <p:sldId id="327" r:id="rId68"/>
    <p:sldId id="328"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userDrawn="1">
          <p15:clr>
            <a:srgbClr val="A4A3A4"/>
          </p15:clr>
        </p15:guide>
        <p15:guide id="2" pos="3840" userDrawn="1">
          <p15:clr>
            <a:srgbClr val="A4A3A4"/>
          </p15:clr>
        </p15:guide>
        <p15:guide id="3" orient="horz" pos="648" userDrawn="1">
          <p15:clr>
            <a:srgbClr val="A4A3A4"/>
          </p15:clr>
        </p15:guide>
        <p15:guide id="4" pos="7560" userDrawn="1">
          <p15:clr>
            <a:srgbClr val="A4A3A4"/>
          </p15:clr>
        </p15:guide>
        <p15:guide id="5" pos="1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9396"/>
    <a:srgbClr val="DAFDFE"/>
    <a:srgbClr val="1F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00" autoAdjust="0"/>
    <p:restoredTop sz="96374" autoAdjust="0"/>
  </p:normalViewPr>
  <p:slideViewPr>
    <p:cSldViewPr snapToGrid="0" showGuides="1">
      <p:cViewPr varScale="1">
        <p:scale>
          <a:sx n="63" d="100"/>
          <a:sy n="63" d="100"/>
        </p:scale>
        <p:origin x="648" y="48"/>
      </p:cViewPr>
      <p:guideLst>
        <p:guide orient="horz" pos="4032"/>
        <p:guide pos="3840"/>
        <p:guide orient="horz" pos="648"/>
        <p:guide pos="7560"/>
        <p:guide pos="144"/>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 Type="http://schemas.openxmlformats.org/officeDocument/2006/relationships/slide" Target="slides/slide4.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02809D-9628-4860-AEF4-B62206688C36}" type="datetimeFigureOut">
              <a:rPr lang="en-US" smtClean="0"/>
              <a:t>4/30/2019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9E0AD6-AE0D-47BC-B28C-EBEFF34F3CB9}" type="slidenum">
              <a:rPr lang="en-US" smtClean="0"/>
              <a:t>‹#›</a:t>
            </a:fld>
            <a:endParaRPr lang="en-US"/>
          </a:p>
        </p:txBody>
      </p:sp>
    </p:spTree>
    <p:extLst>
      <p:ext uri="{BB962C8B-B14F-4D97-AF65-F5344CB8AC3E}">
        <p14:creationId xmlns:p14="http://schemas.microsoft.com/office/powerpoint/2010/main" val="882725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72F563ED-37E7-416C-8118-B701C599C723}" type="slidenum">
              <a:rPr lang="fa-IR" smtClean="0"/>
              <a:t>3</a:t>
            </a:fld>
            <a:endParaRPr lang="fa-IR"/>
          </a:p>
        </p:txBody>
      </p:sp>
    </p:spTree>
    <p:extLst>
      <p:ext uri="{BB962C8B-B14F-4D97-AF65-F5344CB8AC3E}">
        <p14:creationId xmlns:p14="http://schemas.microsoft.com/office/powerpoint/2010/main" val="2165312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4"/>
          <p:cNvSpPr>
            <a:spLocks noGrp="1" noChangeArrowheads="1"/>
          </p:cNvSpPr>
          <p:nvPr>
            <p:ph type="sldNum"/>
          </p:nvPr>
        </p:nvSpPr>
        <p:spPr>
          <a:ln/>
        </p:spPr>
        <p:txBody>
          <a:bodyPr/>
          <a:lstStyle/>
          <a:p>
            <a:fld id="{E6B86905-9294-4BA1-BBBB-0F692D882587}" type="slidenum">
              <a:rPr lang="fr-FR"/>
              <a:pPr/>
              <a:t>44</a:t>
            </a:fld>
            <a:endParaRPr lang="fr-FR"/>
          </a:p>
        </p:txBody>
      </p:sp>
      <p:sp>
        <p:nvSpPr>
          <p:cNvPr id="56321" name="Text Box 1"/>
          <p:cNvSpPr txBox="1">
            <a:spLocks noChangeArrowheads="1"/>
          </p:cNvSpPr>
          <p:nvPr/>
        </p:nvSpPr>
        <p:spPr bwMode="auto">
          <a:xfrm>
            <a:off x="4278313" y="10155238"/>
            <a:ext cx="3271837" cy="525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58A627DC-18E0-4D9D-ACDC-A6DFFE06605F}" type="slidenum">
              <a:rPr lang="fr-FR" sz="1400">
                <a:solidFill>
                  <a:srgbClr val="000000"/>
                </a:solidFill>
                <a:latin typeface="Times New Roman" panose="02020603050405020304" pitchFamily="18" charset="0"/>
              </a:rPr>
              <a:pPr algn="r" eaLnBrk="1">
                <a:lnSpc>
                  <a:spcPct val="95000"/>
                </a:lnSpc>
                <a:buClrTx/>
                <a:buFontTx/>
                <a:buNone/>
              </a:pPr>
              <a:t>44</a:t>
            </a:fld>
            <a:endParaRPr lang="fr-FR" sz="1400">
              <a:solidFill>
                <a:srgbClr val="000000"/>
              </a:solidFill>
              <a:latin typeface="Times New Roman" panose="02020603050405020304" pitchFamily="18" charset="0"/>
            </a:endParaRPr>
          </a:p>
        </p:txBody>
      </p:sp>
      <p:sp>
        <p:nvSpPr>
          <p:cNvPr id="56322" name="Text Box 2"/>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AD6BA492-BA4C-42D5-978C-95398D2FFF0F}" type="slidenum">
              <a:rPr lang="fr-FR" sz="1400">
                <a:solidFill>
                  <a:srgbClr val="000000"/>
                </a:solidFill>
                <a:latin typeface="Times New Roman" panose="02020603050405020304" pitchFamily="18" charset="0"/>
              </a:rPr>
              <a:pPr algn="r" eaLnBrk="1">
                <a:lnSpc>
                  <a:spcPct val="95000"/>
                </a:lnSpc>
                <a:buClrTx/>
                <a:buFontTx/>
                <a:buNone/>
              </a:pPr>
              <a:t>44</a:t>
            </a:fld>
            <a:endParaRPr lang="fr-FR" sz="1400">
              <a:solidFill>
                <a:srgbClr val="000000"/>
              </a:solidFill>
              <a:latin typeface="Times New Roman" panose="02020603050405020304" pitchFamily="18" charset="0"/>
            </a:endParaRPr>
          </a:p>
        </p:txBody>
      </p:sp>
      <p:sp>
        <p:nvSpPr>
          <p:cNvPr id="56323" name="AutoShape 3"/>
          <p:cNvSpPr>
            <a:spLocks noChangeArrowheads="1"/>
          </p:cNvSpPr>
          <p:nvPr/>
        </p:nvSpPr>
        <p:spPr bwMode="auto">
          <a:xfrm>
            <a:off x="3884613" y="8685213"/>
            <a:ext cx="2968625" cy="454025"/>
          </a:xfrm>
          <a:custGeom>
            <a:avLst/>
            <a:gdLst>
              <a:gd name="G0" fmla="+- 21600 0 0"/>
              <a:gd name="G1" fmla="+- 1 0 0"/>
              <a:gd name="G2" fmla="+- 65535 0 0"/>
              <a:gd name="G3" fmla="*/ 1 16385 2"/>
              <a:gd name="G4" fmla="*/ 1 50009 48160"/>
              <a:gd name="T0" fmla="*/ 0 w 21600"/>
              <a:gd name="T1" fmla="*/ 0 h 21600"/>
              <a:gd name="T2" fmla="*/ 2147483646 w 21600"/>
              <a:gd name="T3" fmla="*/ 0 h 21600"/>
              <a:gd name="T4" fmla="*/ 2147483646 w 21600"/>
              <a:gd name="T5" fmla="*/ 200600394 h 21600"/>
              <a:gd name="T6" fmla="*/ 0 w 21600"/>
              <a:gd name="T7" fmla="*/ 200600394 h 21600"/>
              <a:gd name="T8" fmla="*/ 0 w 21600"/>
              <a:gd name="T9" fmla="*/ 0 h 21600"/>
              <a:gd name="T10" fmla="*/ 0 w 21600"/>
              <a:gd name="T11" fmla="*/ 0 h 21600"/>
              <a:gd name="T12" fmla="*/ 21600 w 21600"/>
              <a:gd name="T13" fmla="*/ 21600 h 21600"/>
            </a:gdLst>
            <a:ahLst/>
            <a:cxnLst>
              <a:cxn ang="0">
                <a:pos x="T0" y="T1"/>
              </a:cxn>
              <a:cxn ang="0">
                <a:pos x="T2" y="T3"/>
              </a:cxn>
              <a:cxn ang="0">
                <a:pos x="T4" y="T5"/>
              </a:cxn>
              <a:cxn ang="0">
                <a:pos x="T6" y="T7"/>
              </a:cxn>
              <a:cxn ang="0">
                <a:pos x="T8" y="T9"/>
              </a:cxn>
            </a:cxnLst>
            <a:rect l="T10" t="T11" r="T12" b="T13"/>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algn="r" eaLnBrk="1">
              <a:buClrTx/>
              <a:buFontTx/>
              <a:buNone/>
            </a:pPr>
            <a:fld id="{8FC7EDF1-9A0B-42C3-8510-4131522012DD}" type="slidenum">
              <a:rPr lang="fr-FR" sz="1200">
                <a:solidFill>
                  <a:srgbClr val="000000"/>
                </a:solidFill>
                <a:latin typeface="Calibri" panose="020F0502020204030204" pitchFamily="34" charset="0"/>
              </a:rPr>
              <a:pPr algn="r" eaLnBrk="1">
                <a:buClrTx/>
                <a:buFontTx/>
                <a:buNone/>
              </a:pPr>
              <a:t>44</a:t>
            </a:fld>
            <a:endParaRPr lang="fr-FR" sz="1200">
              <a:solidFill>
                <a:srgbClr val="000000"/>
              </a:solidFill>
              <a:latin typeface="Calibri" panose="020F0502020204030204" pitchFamily="34" charset="0"/>
            </a:endParaRPr>
          </a:p>
        </p:txBody>
      </p:sp>
      <p:sp>
        <p:nvSpPr>
          <p:cNvPr id="56324" name="Rectangle 4"/>
          <p:cNvSpPr>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a-IR"/>
          </a:p>
        </p:txBody>
      </p:sp>
    </p:spTree>
    <p:extLst>
      <p:ext uri="{BB962C8B-B14F-4D97-AF65-F5344CB8AC3E}">
        <p14:creationId xmlns:p14="http://schemas.microsoft.com/office/powerpoint/2010/main" val="3739287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4"/>
          <p:cNvSpPr>
            <a:spLocks noGrp="1" noChangeArrowheads="1"/>
          </p:cNvSpPr>
          <p:nvPr>
            <p:ph type="sldNum"/>
          </p:nvPr>
        </p:nvSpPr>
        <p:spPr>
          <a:ln/>
        </p:spPr>
        <p:txBody>
          <a:bodyPr/>
          <a:lstStyle/>
          <a:p>
            <a:fld id="{4A017EA3-CEAC-4E50-842D-BDB3F5DFC20A}" type="slidenum">
              <a:rPr lang="fr-FR"/>
              <a:pPr/>
              <a:t>46</a:t>
            </a:fld>
            <a:endParaRPr lang="fr-FR"/>
          </a:p>
        </p:txBody>
      </p:sp>
      <p:sp>
        <p:nvSpPr>
          <p:cNvPr id="71681" name="Text Box 1"/>
          <p:cNvSpPr txBox="1">
            <a:spLocks noChangeArrowheads="1"/>
          </p:cNvSpPr>
          <p:nvPr/>
        </p:nvSpPr>
        <p:spPr bwMode="auto">
          <a:xfrm>
            <a:off x="4278313" y="10155238"/>
            <a:ext cx="326707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8CBDCBE3-F126-4CC7-A9CC-255AA546CC8A}" type="slidenum">
              <a:rPr lang="fr-FR" sz="1400">
                <a:solidFill>
                  <a:srgbClr val="000000"/>
                </a:solidFill>
                <a:latin typeface="Times New Roman" panose="02020603050405020304" pitchFamily="18" charset="0"/>
                <a:cs typeface="Arial Unicode MS" panose="020B0604020202020204" pitchFamily="34" charset="-128"/>
              </a:rPr>
              <a:pPr algn="r" eaLnBrk="1">
                <a:lnSpc>
                  <a:spcPct val="95000"/>
                </a:lnSpc>
                <a:buClrTx/>
                <a:buFontTx/>
                <a:buNone/>
              </a:pPr>
              <a:t>46</a:t>
            </a:fld>
            <a:endParaRPr lang="fr-FR" sz="1400">
              <a:solidFill>
                <a:srgbClr val="000000"/>
              </a:solidFill>
              <a:latin typeface="Times New Roman" panose="02020603050405020304" pitchFamily="18" charset="0"/>
              <a:cs typeface="Arial Unicode MS" panose="020B0604020202020204" pitchFamily="34" charset="-128"/>
            </a:endParaRPr>
          </a:p>
        </p:txBody>
      </p:sp>
      <p:sp>
        <p:nvSpPr>
          <p:cNvPr id="71682" name="Text Box 2"/>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D0DAE3E9-5E60-4D00-82AF-93E23CB406C0}" type="slidenum">
              <a:rPr lang="fr-FR" sz="1400">
                <a:solidFill>
                  <a:srgbClr val="000000"/>
                </a:solidFill>
                <a:latin typeface="Times New Roman" panose="02020603050405020304" pitchFamily="18" charset="0"/>
                <a:cs typeface="Arial Unicode MS" panose="020B0604020202020204" pitchFamily="34" charset="-128"/>
              </a:rPr>
              <a:pPr algn="r" eaLnBrk="1">
                <a:lnSpc>
                  <a:spcPct val="95000"/>
                </a:lnSpc>
                <a:buClrTx/>
                <a:buFontTx/>
                <a:buNone/>
              </a:pPr>
              <a:t>46</a:t>
            </a:fld>
            <a:endParaRPr lang="fr-FR" sz="1400">
              <a:solidFill>
                <a:srgbClr val="000000"/>
              </a:solidFill>
              <a:latin typeface="Times New Roman" panose="02020603050405020304" pitchFamily="18" charset="0"/>
              <a:cs typeface="Arial Unicode MS" panose="020B0604020202020204" pitchFamily="34" charset="-128"/>
            </a:endParaRPr>
          </a:p>
        </p:txBody>
      </p:sp>
      <p:sp>
        <p:nvSpPr>
          <p:cNvPr id="71683" name="AutoShape 3"/>
          <p:cNvSpPr>
            <a:spLocks noChangeArrowheads="1"/>
          </p:cNvSpPr>
          <p:nvPr/>
        </p:nvSpPr>
        <p:spPr bwMode="auto">
          <a:xfrm>
            <a:off x="3884613" y="8685213"/>
            <a:ext cx="2968625" cy="454025"/>
          </a:xfrm>
          <a:custGeom>
            <a:avLst/>
            <a:gdLst>
              <a:gd name="G0" fmla="+- 21600 0 0"/>
              <a:gd name="G1" fmla="+- 1 0 0"/>
              <a:gd name="G2" fmla="+- 65535 0 0"/>
              <a:gd name="G3" fmla="*/ 1 16385 2"/>
              <a:gd name="G4" fmla="*/ 1 50009 48160"/>
              <a:gd name="T0" fmla="*/ 0 w 21600"/>
              <a:gd name="T1" fmla="*/ 0 h 21600"/>
              <a:gd name="T2" fmla="*/ 407996963 w 21600"/>
              <a:gd name="T3" fmla="*/ 0 h 21600"/>
              <a:gd name="T4" fmla="*/ 407996963 w 21600"/>
              <a:gd name="T5" fmla="*/ 9543458 h 21600"/>
              <a:gd name="T6" fmla="*/ 0 w 21600"/>
              <a:gd name="T7" fmla="*/ 9543458 h 21600"/>
              <a:gd name="T8" fmla="*/ 0 w 21600"/>
              <a:gd name="T9" fmla="*/ 0 h 21600"/>
              <a:gd name="T10" fmla="*/ 0 w 21600"/>
              <a:gd name="T11" fmla="*/ 0 h 21600"/>
              <a:gd name="T12" fmla="*/ 21600 w 21600"/>
              <a:gd name="T13" fmla="*/ 21600 h 21600"/>
            </a:gdLst>
            <a:ahLst/>
            <a:cxnLst>
              <a:cxn ang="0">
                <a:pos x="T0" y="T1"/>
              </a:cxn>
              <a:cxn ang="0">
                <a:pos x="T2" y="T3"/>
              </a:cxn>
              <a:cxn ang="0">
                <a:pos x="T4" y="T5"/>
              </a:cxn>
              <a:cxn ang="0">
                <a:pos x="T6" y="T7"/>
              </a:cxn>
              <a:cxn ang="0">
                <a:pos x="T8" y="T9"/>
              </a:cxn>
            </a:cxnLst>
            <a:rect l="T10" t="T11" r="T12" b="T13"/>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algn="r" eaLnBrk="1">
              <a:buClrTx/>
              <a:buFontTx/>
              <a:buNone/>
            </a:pPr>
            <a:fld id="{DE652493-648B-487D-BF25-7750E28C025F}" type="slidenum">
              <a:rPr lang="fr-FR" sz="1200">
                <a:solidFill>
                  <a:srgbClr val="000000"/>
                </a:solidFill>
                <a:latin typeface="Calibri" panose="020F0502020204030204" pitchFamily="34" charset="0"/>
                <a:cs typeface="Arial" panose="020B0604020202020204" pitchFamily="34" charset="0"/>
              </a:rPr>
              <a:pPr algn="r" eaLnBrk="1">
                <a:buClrTx/>
                <a:buFontTx/>
                <a:buNone/>
              </a:pPr>
              <a:t>46</a:t>
            </a:fld>
            <a:endParaRPr lang="fr-FR" sz="1200">
              <a:solidFill>
                <a:srgbClr val="000000"/>
              </a:solidFill>
              <a:latin typeface="Calibri" panose="020F0502020204030204" pitchFamily="34" charset="0"/>
              <a:cs typeface="Arial" panose="020B0604020202020204" pitchFamily="34" charset="0"/>
            </a:endParaRPr>
          </a:p>
        </p:txBody>
      </p:sp>
      <p:sp>
        <p:nvSpPr>
          <p:cNvPr id="71684" name="Rectangle 4"/>
          <p:cNvSpPr>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eaLnBrk="1">
              <a:buClrTx/>
              <a:buFontTx/>
              <a:buNone/>
            </a:pPr>
            <a:r>
              <a:rPr lang="fr-FR" sz="1200" b="1" u="sng">
                <a:solidFill>
                  <a:srgbClr val="000000"/>
                </a:solidFill>
                <a:latin typeface="Times New Roman" panose="02020603050405020304" pitchFamily="18" charset="0"/>
              </a:rPr>
              <a:t>PHASE ND 1 Concept Esquisse</a:t>
            </a:r>
          </a:p>
          <a:p>
            <a:pPr eaLnBrk="1">
              <a:buClrTx/>
              <a:buFontTx/>
              <a:buNone/>
            </a:pPr>
            <a:r>
              <a:rPr lang="fr-FR" sz="1200">
                <a:solidFill>
                  <a:srgbClr val="000000"/>
                </a:solidFill>
                <a:latin typeface="Times New Roman" panose="02020603050405020304" pitchFamily="18" charset="0"/>
              </a:rPr>
              <a:t>Ce niveau de développement (ND) permet d’initier la démarche BIM au travers d’une première maquette numérique. Celle-ci se caractérise par des volumes 3D génériques permettant une </a:t>
            </a:r>
            <a:r>
              <a:rPr lang="fr-FR" sz="1200" b="1">
                <a:solidFill>
                  <a:srgbClr val="000000"/>
                </a:solidFill>
                <a:latin typeface="Times New Roman" panose="02020603050405020304" pitchFamily="18" charset="0"/>
              </a:rPr>
              <a:t>représentation globale du projet dans son environnement. </a:t>
            </a:r>
            <a:r>
              <a:rPr lang="fr-FR" sz="1200">
                <a:solidFill>
                  <a:srgbClr val="000000"/>
                </a:solidFill>
                <a:latin typeface="Times New Roman" panose="02020603050405020304" pitchFamily="18" charset="0"/>
              </a:rPr>
              <a:t>Elle est portée par l’architecte et l’ingénierie contribue à celle-ci par la transmission des locaux techniques nécessaires au projet </a:t>
            </a:r>
          </a:p>
          <a:p>
            <a:pPr eaLnBrk="1">
              <a:buClrTx/>
              <a:buFontTx/>
              <a:buNone/>
            </a:pPr>
            <a:r>
              <a:rPr lang="fr-FR" sz="1200">
                <a:solidFill>
                  <a:srgbClr val="000000"/>
                </a:solidFill>
                <a:latin typeface="Times New Roman" panose="02020603050405020304" pitchFamily="18" charset="0"/>
              </a:rPr>
              <a:t>(surface, localisation…). </a:t>
            </a:r>
          </a:p>
          <a:p>
            <a:pPr eaLnBrk="1">
              <a:buClrTx/>
              <a:buFontTx/>
              <a:buNone/>
            </a:pPr>
            <a:r>
              <a:rPr lang="fr-FR" sz="1200">
                <a:solidFill>
                  <a:srgbClr val="000000"/>
                </a:solidFill>
                <a:latin typeface="Times New Roman" panose="02020603050405020304" pitchFamily="18" charset="0"/>
              </a:rPr>
              <a:t>En cours d’esquisse, cette maquette permet l’utilisation d’outils d’aide à la décision : </a:t>
            </a:r>
          </a:p>
          <a:p>
            <a:pPr eaLnBrk="1">
              <a:buClrTx/>
              <a:buFontTx/>
              <a:buNone/>
            </a:pPr>
            <a:r>
              <a:rPr lang="fr-FR" sz="1200">
                <a:solidFill>
                  <a:srgbClr val="000000"/>
                </a:solidFill>
                <a:latin typeface="Times New Roman" panose="02020603050405020304" pitchFamily="18" charset="0"/>
              </a:rPr>
              <a:t>    étude des mouvements de sol ; </a:t>
            </a:r>
          </a:p>
          <a:p>
            <a:pPr eaLnBrk="1">
              <a:buClrTx/>
              <a:buFontTx/>
              <a:buNone/>
            </a:pPr>
            <a:r>
              <a:rPr lang="fr-FR" sz="1200">
                <a:solidFill>
                  <a:srgbClr val="000000"/>
                </a:solidFill>
                <a:latin typeface="Times New Roman" panose="02020603050405020304" pitchFamily="18" charset="0"/>
              </a:rPr>
              <a:t>    étude d’ensoleillement (analyse des masques) ; </a:t>
            </a:r>
          </a:p>
          <a:p>
            <a:pPr eaLnBrk="1">
              <a:buClrTx/>
              <a:buFontTx/>
              <a:buNone/>
            </a:pPr>
            <a:r>
              <a:rPr lang="fr-FR" sz="1200">
                <a:solidFill>
                  <a:srgbClr val="000000"/>
                </a:solidFill>
                <a:latin typeface="Times New Roman" panose="02020603050405020304" pitchFamily="18" charset="0"/>
              </a:rPr>
              <a:t>    étude des vents ; </a:t>
            </a:r>
          </a:p>
          <a:p>
            <a:pPr eaLnBrk="1">
              <a:buClrTx/>
              <a:buFontTx/>
              <a:buNone/>
            </a:pPr>
            <a:r>
              <a:rPr lang="fr-FR" sz="1200">
                <a:solidFill>
                  <a:srgbClr val="000000"/>
                </a:solidFill>
                <a:latin typeface="Times New Roman" panose="02020603050405020304" pitchFamily="18" charset="0"/>
              </a:rPr>
              <a:t>    visualisation de l’insertion dans le site ; </a:t>
            </a:r>
          </a:p>
          <a:p>
            <a:pPr eaLnBrk="1">
              <a:buClrTx/>
              <a:buFontTx/>
              <a:buNone/>
            </a:pPr>
            <a:r>
              <a:rPr lang="fr-FR" sz="1200">
                <a:solidFill>
                  <a:srgbClr val="000000"/>
                </a:solidFill>
                <a:latin typeface="Times New Roman" panose="02020603050405020304" pitchFamily="18" charset="0"/>
              </a:rPr>
              <a:t>    interfaces avec avoisinants et existants ; </a:t>
            </a:r>
          </a:p>
          <a:p>
            <a:pPr eaLnBrk="1">
              <a:buClrTx/>
              <a:buFontTx/>
              <a:buNone/>
            </a:pPr>
            <a:r>
              <a:rPr lang="fr-FR" sz="1200">
                <a:solidFill>
                  <a:srgbClr val="000000"/>
                </a:solidFill>
                <a:latin typeface="Times New Roman" panose="02020603050405020304" pitchFamily="18" charset="0"/>
              </a:rPr>
              <a:t>    analyse des surfaces du projet (conformité au programme). </a:t>
            </a:r>
          </a:p>
          <a:p>
            <a:pPr eaLnBrk="1">
              <a:buClrTx/>
              <a:buFontTx/>
              <a:buNone/>
            </a:pPr>
            <a:r>
              <a:rPr lang="fr-FR" sz="1200">
                <a:solidFill>
                  <a:srgbClr val="000000"/>
                </a:solidFill>
                <a:latin typeface="Times New Roman" panose="02020603050405020304" pitchFamily="18" charset="0"/>
              </a:rPr>
              <a:t> </a:t>
            </a:r>
          </a:p>
          <a:p>
            <a:pPr eaLnBrk="1">
              <a:buClrTx/>
              <a:buFontTx/>
              <a:buNone/>
            </a:pPr>
            <a:r>
              <a:rPr lang="fr-FR" sz="1200" b="1" u="sng">
                <a:solidFill>
                  <a:srgbClr val="000000"/>
                </a:solidFill>
                <a:latin typeface="Times New Roman" panose="02020603050405020304" pitchFamily="18" charset="0"/>
              </a:rPr>
              <a:t>PHASE ND 2 Avant-Projet</a:t>
            </a:r>
          </a:p>
          <a:p>
            <a:pPr eaLnBrk="1">
              <a:buClrTx/>
              <a:buFontTx/>
              <a:buNone/>
            </a:pPr>
            <a:r>
              <a:rPr lang="fr-FR" sz="1200">
                <a:solidFill>
                  <a:srgbClr val="000000"/>
                </a:solidFill>
                <a:latin typeface="Times New Roman" panose="02020603050405020304" pitchFamily="18" charset="0"/>
              </a:rPr>
              <a:t>Ce niveau de développement (ND) </a:t>
            </a:r>
            <a:r>
              <a:rPr lang="fr-FR" sz="1200" b="1">
                <a:solidFill>
                  <a:srgbClr val="000000"/>
                </a:solidFill>
                <a:latin typeface="Times New Roman" panose="02020603050405020304" pitchFamily="18" charset="0"/>
              </a:rPr>
              <a:t>permet l’enrichissement de la maquette numérique sur la base du projet de l’architecte et des éléments techniques </a:t>
            </a:r>
            <a:r>
              <a:rPr lang="fr-FR" sz="1200">
                <a:solidFill>
                  <a:srgbClr val="000000"/>
                </a:solidFill>
                <a:latin typeface="Times New Roman" panose="02020603050405020304" pitchFamily="18" charset="0"/>
              </a:rPr>
              <a:t>fournis par les spécialistes. Les études structurelles et techniques prennent forme et sont renseignées, permettant ainsi l’extraction des informations caractérisant les objets. </a:t>
            </a:r>
          </a:p>
          <a:p>
            <a:pPr eaLnBrk="1">
              <a:buClrTx/>
              <a:buFontTx/>
              <a:buNone/>
            </a:pPr>
            <a:r>
              <a:rPr lang="fr-FR" sz="1200" b="1">
                <a:solidFill>
                  <a:srgbClr val="000000"/>
                </a:solidFill>
                <a:latin typeface="Times New Roman" panose="02020603050405020304" pitchFamily="18" charset="0"/>
              </a:rPr>
              <a:t>L’estimation </a:t>
            </a:r>
            <a:r>
              <a:rPr lang="fr-FR" sz="1200">
                <a:solidFill>
                  <a:srgbClr val="000000"/>
                </a:solidFill>
                <a:latin typeface="Times New Roman" panose="02020603050405020304" pitchFamily="18" charset="0"/>
              </a:rPr>
              <a:t>financière du projet est basée sur des ratios, dont certains peuvent être étayés par des quantités extraites de la maquette numérique. </a:t>
            </a:r>
          </a:p>
          <a:p>
            <a:pPr eaLnBrk="1">
              <a:buClrTx/>
              <a:buFontTx/>
              <a:buNone/>
            </a:pPr>
            <a:r>
              <a:rPr lang="fr-FR" sz="1200" b="1">
                <a:solidFill>
                  <a:srgbClr val="000000"/>
                </a:solidFill>
                <a:latin typeface="Times New Roman" panose="02020603050405020304" pitchFamily="18" charset="0"/>
              </a:rPr>
              <a:t>La structure du bâtiment est dimensionnée et calculée </a:t>
            </a:r>
            <a:r>
              <a:rPr lang="fr-FR" sz="1200">
                <a:solidFill>
                  <a:srgbClr val="000000"/>
                </a:solidFill>
                <a:latin typeface="Times New Roman" panose="02020603050405020304" pitchFamily="18" charset="0"/>
              </a:rPr>
              <a:t>permettant de valider le projet de l’architecte. Les principaux locaux techniques sont modélisés permettant de valider les surfaces du programme. </a:t>
            </a:r>
          </a:p>
          <a:p>
            <a:pPr eaLnBrk="1">
              <a:buClrTx/>
              <a:buFontTx/>
              <a:buNone/>
            </a:pPr>
            <a:r>
              <a:rPr lang="fr-FR" sz="1200">
                <a:solidFill>
                  <a:srgbClr val="000000"/>
                </a:solidFill>
                <a:latin typeface="Times New Roman" panose="02020603050405020304" pitchFamily="18" charset="0"/>
              </a:rPr>
              <a:t>Une première projection de l’emprise des principaux équipements et réseaux est alors disponible au sein de la maquette.</a:t>
            </a:r>
          </a:p>
          <a:p>
            <a:pPr eaLnBrk="1">
              <a:buClrTx/>
              <a:buFontTx/>
              <a:buNone/>
            </a:pPr>
            <a:r>
              <a:rPr lang="fr-FR" sz="1200">
                <a:solidFill>
                  <a:srgbClr val="000000"/>
                </a:solidFill>
                <a:latin typeface="Times New Roman" panose="02020603050405020304" pitchFamily="18" charset="0"/>
              </a:rPr>
              <a:t> </a:t>
            </a:r>
          </a:p>
          <a:p>
            <a:pPr eaLnBrk="1">
              <a:buClrTx/>
              <a:buFontTx/>
              <a:buNone/>
            </a:pPr>
            <a:r>
              <a:rPr lang="fr-FR" sz="1200" b="1" u="sng">
                <a:solidFill>
                  <a:srgbClr val="000000"/>
                </a:solidFill>
                <a:latin typeface="Times New Roman" panose="02020603050405020304" pitchFamily="18" charset="0"/>
              </a:rPr>
              <a:t>PHASE ND 3 Avant-projet détaillé</a:t>
            </a:r>
          </a:p>
          <a:p>
            <a:pPr eaLnBrk="1">
              <a:buClrTx/>
              <a:buFontTx/>
              <a:buNone/>
            </a:pPr>
            <a:r>
              <a:rPr lang="fr-FR" sz="1200" b="1">
                <a:solidFill>
                  <a:srgbClr val="000000"/>
                </a:solidFill>
                <a:latin typeface="Times New Roman" panose="02020603050405020304" pitchFamily="18" charset="0"/>
              </a:rPr>
              <a:t>Ce niveau de développement (ND) présente de manière exhaustive les composants de la maquette numérique (MN) </a:t>
            </a:r>
            <a:r>
              <a:rPr lang="fr-FR" sz="1200">
                <a:solidFill>
                  <a:srgbClr val="000000"/>
                </a:solidFill>
                <a:latin typeface="Times New Roman" panose="02020603050405020304" pitchFamily="18" charset="0"/>
              </a:rPr>
              <a:t>: ils sont repérés et renseignés et permettent une description détaillée du (des) projet(s). </a:t>
            </a:r>
          </a:p>
          <a:p>
            <a:pPr eaLnBrk="1">
              <a:buClrTx/>
              <a:buFontTx/>
              <a:buNone/>
            </a:pPr>
            <a:r>
              <a:rPr lang="fr-FR" sz="1200">
                <a:solidFill>
                  <a:srgbClr val="000000"/>
                </a:solidFill>
                <a:latin typeface="Times New Roman" panose="02020603050405020304" pitchFamily="18" charset="0"/>
              </a:rPr>
              <a:t>Il permet l’établissement de quantitatifs nécessaires à l’estimation financière, </a:t>
            </a:r>
            <a:r>
              <a:rPr lang="fr-FR" sz="900">
                <a:solidFill>
                  <a:srgbClr val="000000"/>
                </a:solidFill>
                <a:latin typeface="Times New Roman" panose="02020603050405020304" pitchFamily="18" charset="0"/>
              </a:rPr>
              <a:t>permettant</a:t>
            </a:r>
            <a:r>
              <a:rPr lang="fr-FR" sz="1200">
                <a:solidFill>
                  <a:srgbClr val="000000"/>
                </a:solidFill>
                <a:latin typeface="Times New Roman" panose="02020603050405020304" pitchFamily="18" charset="0"/>
              </a:rPr>
              <a:t> ainsi de participer à la fiabilisation des risques évoquée au paragraphe 2 « Évolutions en cours ». </a:t>
            </a:r>
          </a:p>
          <a:p>
            <a:pPr eaLnBrk="1">
              <a:buClrTx/>
              <a:buFontTx/>
              <a:buNone/>
            </a:pPr>
            <a:r>
              <a:rPr lang="fr-FR" sz="1200">
                <a:solidFill>
                  <a:srgbClr val="000000"/>
                </a:solidFill>
                <a:latin typeface="Times New Roman" panose="02020603050405020304" pitchFamily="18" charset="0"/>
              </a:rPr>
              <a:t>Ce ND complète le modèle numérique des </a:t>
            </a:r>
            <a:r>
              <a:rPr lang="fr-FR" sz="1200" b="1">
                <a:solidFill>
                  <a:srgbClr val="000000"/>
                </a:solidFill>
                <a:latin typeface="Times New Roman" panose="02020603050405020304" pitchFamily="18" charset="0"/>
              </a:rPr>
              <a:t>réseaux techniques et des détails </a:t>
            </a:r>
            <a:r>
              <a:rPr lang="fr-FR" sz="1200">
                <a:solidFill>
                  <a:srgbClr val="000000"/>
                </a:solidFill>
                <a:latin typeface="Times New Roman" panose="02020603050405020304" pitchFamily="18" charset="0"/>
              </a:rPr>
              <a:t>architecturaux. </a:t>
            </a:r>
          </a:p>
          <a:p>
            <a:pPr eaLnBrk="1">
              <a:buClrTx/>
              <a:buFontTx/>
              <a:buNone/>
            </a:pPr>
            <a:r>
              <a:rPr lang="fr-FR" sz="1200">
                <a:solidFill>
                  <a:srgbClr val="000000"/>
                </a:solidFill>
                <a:latin typeface="Times New Roman" panose="02020603050405020304" pitchFamily="18" charset="0"/>
              </a:rPr>
              <a:t>Les calculs structurels sont affinés. </a:t>
            </a:r>
          </a:p>
          <a:p>
            <a:pPr eaLnBrk="1">
              <a:buClrTx/>
              <a:buFontTx/>
              <a:buNone/>
            </a:pPr>
            <a:r>
              <a:rPr lang="fr-FR" sz="1200">
                <a:solidFill>
                  <a:srgbClr val="000000"/>
                </a:solidFill>
                <a:latin typeface="Times New Roman" panose="02020603050405020304" pitchFamily="18" charset="0"/>
              </a:rPr>
              <a:t>La maquette numérique permet la consultation des entreprises sur la base d’un support traditionnel (papier ou fichier PDF) ou numérique (maquette).</a:t>
            </a:r>
          </a:p>
          <a:p>
            <a:pPr eaLnBrk="1">
              <a:buClrTx/>
              <a:buFontTx/>
              <a:buNone/>
            </a:pPr>
            <a:r>
              <a:rPr lang="fr-FR" sz="1200">
                <a:solidFill>
                  <a:srgbClr val="000000"/>
                </a:solidFill>
                <a:latin typeface="Times New Roman" panose="02020603050405020304" pitchFamily="18" charset="0"/>
              </a:rPr>
              <a:t> L’organisation des différents intervenants est essentielle au bon déploiement de procédures liées à la conception BIM : </a:t>
            </a:r>
          </a:p>
          <a:p>
            <a:pPr eaLnBrk="1">
              <a:buClrTx/>
              <a:buFontTx/>
              <a:buNone/>
            </a:pPr>
            <a:r>
              <a:rPr lang="fr-FR" sz="1200">
                <a:solidFill>
                  <a:srgbClr val="000000"/>
                </a:solidFill>
                <a:latin typeface="Times New Roman" panose="02020603050405020304" pitchFamily="18" charset="0"/>
              </a:rPr>
              <a:t> renseignement des objets 3D ; </a:t>
            </a:r>
          </a:p>
          <a:p>
            <a:pPr eaLnBrk="1">
              <a:buClrTx/>
              <a:buFontTx/>
              <a:buNone/>
            </a:pPr>
            <a:r>
              <a:rPr lang="fr-FR" sz="1200">
                <a:solidFill>
                  <a:srgbClr val="000000"/>
                </a:solidFill>
                <a:latin typeface="Times New Roman" panose="02020603050405020304" pitchFamily="18" charset="0"/>
              </a:rPr>
              <a:t> pré-synthèse des réseaux techniques ; </a:t>
            </a:r>
          </a:p>
          <a:p>
            <a:pPr eaLnBrk="1">
              <a:buClrTx/>
              <a:buFontTx/>
              <a:buNone/>
            </a:pPr>
            <a:r>
              <a:rPr lang="fr-FR" sz="1200">
                <a:solidFill>
                  <a:srgbClr val="000000"/>
                </a:solidFill>
                <a:latin typeface="Times New Roman" panose="02020603050405020304" pitchFamily="18" charset="0"/>
              </a:rPr>
              <a:t> pré-synthèse architecturale ; </a:t>
            </a:r>
          </a:p>
          <a:p>
            <a:pPr eaLnBrk="1">
              <a:buClrTx/>
              <a:buFontTx/>
              <a:buNone/>
            </a:pPr>
            <a:r>
              <a:rPr lang="fr-FR" sz="1200">
                <a:solidFill>
                  <a:srgbClr val="000000"/>
                </a:solidFill>
                <a:latin typeface="Times New Roman" panose="02020603050405020304" pitchFamily="18" charset="0"/>
              </a:rPr>
              <a:t> collaboration de projet. </a:t>
            </a:r>
          </a:p>
          <a:p>
            <a:pPr eaLnBrk="1">
              <a:buClrTx/>
              <a:buFontTx/>
              <a:buNone/>
            </a:pPr>
            <a:r>
              <a:rPr lang="fr-FR" sz="1200">
                <a:solidFill>
                  <a:srgbClr val="000000"/>
                </a:solidFill>
                <a:latin typeface="Times New Roman" panose="02020603050405020304" pitchFamily="18" charset="0"/>
              </a:rPr>
              <a:t> </a:t>
            </a:r>
          </a:p>
          <a:p>
            <a:pPr eaLnBrk="1">
              <a:buClrTx/>
              <a:buFontTx/>
              <a:buNone/>
            </a:pPr>
            <a:r>
              <a:rPr lang="fr-FR" sz="1200" b="1" u="sng">
                <a:solidFill>
                  <a:srgbClr val="000000"/>
                </a:solidFill>
                <a:latin typeface="Times New Roman" panose="02020603050405020304" pitchFamily="18" charset="0"/>
              </a:rPr>
              <a:t>PHASE ND 4 Synthèse des études d’exécution</a:t>
            </a:r>
          </a:p>
          <a:p>
            <a:pPr eaLnBrk="1">
              <a:buClrTx/>
              <a:buFontTx/>
              <a:buNone/>
            </a:pPr>
            <a:r>
              <a:rPr lang="fr-FR" sz="1200">
                <a:solidFill>
                  <a:srgbClr val="000000"/>
                </a:solidFill>
                <a:latin typeface="Times New Roman" panose="02020603050405020304" pitchFamily="18" charset="0"/>
              </a:rPr>
              <a:t>Ce </a:t>
            </a:r>
            <a:r>
              <a:rPr lang="fr-FR" sz="1200" b="1">
                <a:solidFill>
                  <a:srgbClr val="000000"/>
                </a:solidFill>
                <a:latin typeface="Times New Roman" panose="02020603050405020304" pitchFamily="18" charset="0"/>
              </a:rPr>
              <a:t>niveau de développement (ND) est celui de l’exécution des travaux par l’entreprise. </a:t>
            </a:r>
          </a:p>
          <a:p>
            <a:pPr eaLnBrk="1">
              <a:buClrTx/>
              <a:buFontTx/>
              <a:buNone/>
            </a:pPr>
            <a:r>
              <a:rPr lang="fr-FR" sz="1200">
                <a:solidFill>
                  <a:srgbClr val="000000"/>
                </a:solidFill>
                <a:latin typeface="Times New Roman" panose="02020603050405020304" pitchFamily="18" charset="0"/>
              </a:rPr>
              <a:t>La maquette numérique (MN) de ND4 intègre progressivement les caractéristiques des </a:t>
            </a:r>
            <a:r>
              <a:rPr lang="fr-FR" sz="1200" b="1">
                <a:solidFill>
                  <a:srgbClr val="000000"/>
                </a:solidFill>
                <a:latin typeface="Times New Roman" panose="02020603050405020304" pitchFamily="18" charset="0"/>
              </a:rPr>
              <a:t>éléments retenus dans les marchés d’entreprises </a:t>
            </a:r>
            <a:r>
              <a:rPr lang="fr-FR" sz="1200">
                <a:solidFill>
                  <a:srgbClr val="000000"/>
                </a:solidFill>
                <a:latin typeface="Times New Roman" panose="02020603050405020304" pitchFamily="18" charset="0"/>
              </a:rPr>
              <a:t>et mis au point durant les études d’exécution. </a:t>
            </a:r>
          </a:p>
          <a:p>
            <a:pPr eaLnBrk="1">
              <a:buClrTx/>
              <a:buFontTx/>
              <a:buNone/>
            </a:pPr>
            <a:r>
              <a:rPr lang="fr-FR" sz="1200">
                <a:solidFill>
                  <a:srgbClr val="000000"/>
                </a:solidFill>
                <a:latin typeface="Times New Roman" panose="02020603050405020304" pitchFamily="18" charset="0"/>
              </a:rPr>
              <a:t>Le titulaire des études d’exécution développe la maquette ND3 et </a:t>
            </a:r>
            <a:r>
              <a:rPr lang="fr-FR" sz="1200" b="1">
                <a:solidFill>
                  <a:srgbClr val="000000"/>
                </a:solidFill>
                <a:latin typeface="Times New Roman" panose="02020603050405020304" pitchFamily="18" charset="0"/>
              </a:rPr>
              <a:t>produit ses documents d’exécution, d’usine, de fabrication, d’atelier. </a:t>
            </a:r>
            <a:r>
              <a:rPr lang="fr-FR" sz="1200">
                <a:solidFill>
                  <a:srgbClr val="000000"/>
                </a:solidFill>
                <a:latin typeface="Times New Roman" panose="02020603050405020304" pitchFamily="18" charset="0"/>
              </a:rPr>
              <a:t>Il établit ses commandes, sa méthodologie d’exécution et intègre les informations dans la MN qui devient ND4. </a:t>
            </a:r>
          </a:p>
          <a:p>
            <a:pPr eaLnBrk="1">
              <a:buClrTx/>
              <a:buFontTx/>
              <a:buNone/>
            </a:pPr>
            <a:r>
              <a:rPr lang="fr-FR" sz="1200">
                <a:solidFill>
                  <a:srgbClr val="000000"/>
                </a:solidFill>
                <a:latin typeface="Times New Roman" panose="02020603050405020304" pitchFamily="18" charset="0"/>
              </a:rPr>
              <a:t>Cette maquette permet d’apprécier les </a:t>
            </a:r>
            <a:r>
              <a:rPr lang="fr-FR" sz="1200" b="1">
                <a:solidFill>
                  <a:srgbClr val="000000"/>
                </a:solidFill>
                <a:latin typeface="Times New Roman" panose="02020603050405020304" pitchFamily="18" charset="0"/>
              </a:rPr>
              <a:t>impacts éventuels des modifications potentielles pendant la phase d’exécution.</a:t>
            </a:r>
          </a:p>
          <a:p>
            <a:pPr eaLnBrk="1">
              <a:buClrTx/>
              <a:buFontTx/>
              <a:buNone/>
            </a:pPr>
            <a:r>
              <a:rPr lang="fr-FR" sz="1200">
                <a:solidFill>
                  <a:srgbClr val="000000"/>
                </a:solidFill>
                <a:latin typeface="Times New Roman" panose="02020603050405020304" pitchFamily="18" charset="0"/>
              </a:rPr>
              <a:t> </a:t>
            </a:r>
          </a:p>
          <a:p>
            <a:pPr eaLnBrk="1">
              <a:buClrTx/>
              <a:buFontTx/>
              <a:buNone/>
            </a:pPr>
            <a:r>
              <a:rPr lang="fr-FR" sz="1200" b="1" u="sng">
                <a:solidFill>
                  <a:srgbClr val="000000"/>
                </a:solidFill>
                <a:latin typeface="Times New Roman" panose="02020603050405020304" pitchFamily="18" charset="0"/>
              </a:rPr>
              <a:t>PHASE ND 5 Dossier des ouvrages exécutés</a:t>
            </a:r>
          </a:p>
          <a:p>
            <a:pPr eaLnBrk="1">
              <a:buClrTx/>
              <a:buFontTx/>
              <a:buNone/>
            </a:pPr>
            <a:r>
              <a:rPr lang="fr-FR" sz="1200">
                <a:solidFill>
                  <a:srgbClr val="000000"/>
                </a:solidFill>
                <a:latin typeface="Times New Roman" panose="02020603050405020304" pitchFamily="18" charset="0"/>
              </a:rPr>
              <a:t>La maquette numérique en ND5, double virtuel de la construction, contient toutes les informations des dossiers des ouvrages exécutés (DOE). </a:t>
            </a:r>
          </a:p>
          <a:p>
            <a:pPr eaLnBrk="1">
              <a:buClrTx/>
              <a:buFontTx/>
              <a:buNone/>
            </a:pPr>
            <a:r>
              <a:rPr lang="fr-FR" sz="1200">
                <a:solidFill>
                  <a:srgbClr val="000000"/>
                </a:solidFill>
                <a:latin typeface="Times New Roman" panose="02020603050405020304" pitchFamily="18" charset="0"/>
              </a:rPr>
              <a:t>De cette maquette peuvent être extraits des plans détaillés de l’ouvrage ainsi que tous les documents permettant </a:t>
            </a:r>
            <a:r>
              <a:rPr lang="fr-FR" sz="1200" b="1">
                <a:solidFill>
                  <a:srgbClr val="000000"/>
                </a:solidFill>
                <a:latin typeface="Times New Roman" panose="02020603050405020304" pitchFamily="18" charset="0"/>
              </a:rPr>
              <a:t>l’exploitation et la maintenance des équipements installés </a:t>
            </a:r>
          </a:p>
          <a:p>
            <a:pPr eaLnBrk="1">
              <a:buClrTx/>
              <a:buFontTx/>
              <a:buNone/>
            </a:pPr>
            <a:r>
              <a:rPr lang="fr-FR" sz="1200">
                <a:solidFill>
                  <a:srgbClr val="000000"/>
                </a:solidFill>
                <a:latin typeface="Times New Roman" panose="02020603050405020304" pitchFamily="18" charset="0"/>
              </a:rPr>
              <a:t>Ce niveau ND5 permet le développement ultérieur de maquettes ND6 Il permet donc l’extraction de maquettes, supports de l’exploitation, de la </a:t>
            </a:r>
            <a:r>
              <a:rPr lang="fr-FR" sz="1200" b="1">
                <a:solidFill>
                  <a:srgbClr val="000000"/>
                </a:solidFill>
                <a:latin typeface="Times New Roman" panose="02020603050405020304" pitchFamily="18" charset="0"/>
              </a:rPr>
              <a:t>gestion de maintenance assistée par ordinateur (GMAO) et des interventions ultérieures.</a:t>
            </a:r>
          </a:p>
          <a:p>
            <a:pPr eaLnBrk="1">
              <a:buClrTx/>
              <a:buFontTx/>
              <a:buNone/>
            </a:pPr>
            <a:r>
              <a:rPr lang="fr-FR" sz="1200" b="1">
                <a:solidFill>
                  <a:srgbClr val="000000"/>
                </a:solidFill>
                <a:latin typeface="Times New Roman" panose="02020603050405020304" pitchFamily="18" charset="0"/>
              </a:rPr>
              <a:t> </a:t>
            </a:r>
          </a:p>
          <a:p>
            <a:pPr eaLnBrk="1">
              <a:buClrTx/>
              <a:buFontTx/>
              <a:buNone/>
            </a:pPr>
            <a:r>
              <a:rPr lang="fr-FR" sz="1200">
                <a:solidFill>
                  <a:srgbClr val="000000"/>
                </a:solidFill>
                <a:latin typeface="Times New Roman" panose="02020603050405020304" pitchFamily="18" charset="0"/>
              </a:rPr>
              <a:t> </a:t>
            </a:r>
          </a:p>
          <a:p>
            <a:pPr eaLnBrk="1">
              <a:buClrTx/>
              <a:buFontTx/>
              <a:buNone/>
            </a:pPr>
            <a:r>
              <a:rPr lang="fr-FR" sz="1200" b="1" u="sng">
                <a:solidFill>
                  <a:srgbClr val="000000"/>
                </a:solidFill>
                <a:latin typeface="Times New Roman" panose="02020603050405020304" pitchFamily="18" charset="0"/>
              </a:rPr>
              <a:t>PHASE ND 6 Exploitation</a:t>
            </a:r>
          </a:p>
          <a:p>
            <a:pPr eaLnBrk="1">
              <a:buClrTx/>
              <a:buFontTx/>
              <a:buNone/>
            </a:pPr>
            <a:r>
              <a:rPr lang="fr-FR" sz="1200">
                <a:solidFill>
                  <a:srgbClr val="000000"/>
                </a:solidFill>
                <a:latin typeface="Times New Roman" panose="02020603050405020304" pitchFamily="18" charset="0"/>
              </a:rPr>
              <a:t>L’objectif d’une </a:t>
            </a:r>
            <a:r>
              <a:rPr lang="fr-FR" sz="1200" b="1">
                <a:solidFill>
                  <a:srgbClr val="000000"/>
                </a:solidFill>
                <a:latin typeface="Times New Roman" panose="02020603050405020304" pitchFamily="18" charset="0"/>
              </a:rPr>
              <a:t>maquette en ND6 est de déployer l’information nécessaire aux utilisateurs en vue de l’exploitation de l’ouvrage construit. </a:t>
            </a:r>
          </a:p>
          <a:p>
            <a:pPr eaLnBrk="1">
              <a:buClrTx/>
              <a:buFontTx/>
              <a:buNone/>
            </a:pPr>
            <a:r>
              <a:rPr lang="fr-FR" sz="1200">
                <a:solidFill>
                  <a:srgbClr val="000000"/>
                </a:solidFill>
                <a:latin typeface="Times New Roman" panose="02020603050405020304" pitchFamily="18" charset="0"/>
              </a:rPr>
              <a:t>Les utilisateurs sont les gestionnaires du patrimoine mais aussi les intervenants (maintenance, audit…) et les occupants. </a:t>
            </a:r>
          </a:p>
          <a:p>
            <a:pPr eaLnBrk="1">
              <a:buClrTx/>
              <a:buFontTx/>
              <a:buNone/>
            </a:pPr>
            <a:r>
              <a:rPr lang="fr-FR" sz="1200" b="1">
                <a:solidFill>
                  <a:srgbClr val="000000"/>
                </a:solidFill>
                <a:latin typeface="Times New Roman" panose="02020603050405020304" pitchFamily="18" charset="0"/>
              </a:rPr>
              <a:t>La manipulation de la maquette numérique de ce niveau de développement ND6 doit pouvoir se faire dans un environnement sans logiciel de construction assistée par ordinateur (CAO) </a:t>
            </a:r>
            <a:r>
              <a:rPr lang="fr-FR" sz="1200">
                <a:solidFill>
                  <a:srgbClr val="000000"/>
                </a:solidFill>
                <a:latin typeface="Times New Roman" panose="02020603050405020304" pitchFamily="18" charset="0"/>
              </a:rPr>
              <a:t>donc au travers d’une interface simplifiée.</a:t>
            </a:r>
          </a:p>
          <a:p>
            <a:pPr eaLnBrk="1">
              <a:buClrTx/>
              <a:buFontTx/>
              <a:buNone/>
            </a:pPr>
            <a:r>
              <a:rPr lang="fr-FR" sz="1200">
                <a:solidFill>
                  <a:srgbClr val="000000"/>
                </a:solidFill>
                <a:latin typeface="Times New Roman" panose="02020603050405020304" pitchFamily="18" charset="0"/>
              </a:rPr>
              <a:t> </a:t>
            </a:r>
          </a:p>
          <a:p>
            <a:pPr eaLnBrk="1">
              <a:buClrTx/>
              <a:buFontTx/>
              <a:buNone/>
            </a:pPr>
            <a:r>
              <a:rPr lang="fr-FR" sz="1200" b="1">
                <a:solidFill>
                  <a:srgbClr val="000000"/>
                </a:solidFill>
                <a:latin typeface="Times New Roman" panose="02020603050405020304" pitchFamily="18" charset="0"/>
              </a:rPr>
              <a:t> </a:t>
            </a:r>
          </a:p>
          <a:p>
            <a:pPr eaLnBrk="1">
              <a:buClrTx/>
              <a:buFontTx/>
              <a:buNone/>
            </a:pPr>
            <a:r>
              <a:rPr lang="fr-FR" sz="1200">
                <a:solidFill>
                  <a:srgbClr val="000000"/>
                </a:solidFill>
                <a:latin typeface="Times New Roman" panose="02020603050405020304" pitchFamily="18" charset="0"/>
              </a:rPr>
              <a:t> </a:t>
            </a:r>
          </a:p>
          <a:p>
            <a:pPr eaLnBrk="1">
              <a:buClrTx/>
              <a:buFontTx/>
              <a:buNone/>
            </a:pPr>
            <a:r>
              <a:rPr lang="fr-FR"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1356131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4"/>
          <p:cNvSpPr>
            <a:spLocks noGrp="1" noChangeArrowheads="1"/>
          </p:cNvSpPr>
          <p:nvPr>
            <p:ph type="sldNum"/>
          </p:nvPr>
        </p:nvSpPr>
        <p:spPr>
          <a:ln/>
        </p:spPr>
        <p:txBody>
          <a:bodyPr/>
          <a:lstStyle/>
          <a:p>
            <a:fld id="{EE05836C-21BE-499F-A322-2826310D8A34}" type="slidenum">
              <a:rPr lang="fr-FR"/>
              <a:pPr/>
              <a:t>47</a:t>
            </a:fld>
            <a:endParaRPr lang="fr-FR"/>
          </a:p>
        </p:txBody>
      </p:sp>
      <p:sp>
        <p:nvSpPr>
          <p:cNvPr id="72705" name="Text Box 1"/>
          <p:cNvSpPr txBox="1">
            <a:spLocks noChangeArrowheads="1"/>
          </p:cNvSpPr>
          <p:nvPr/>
        </p:nvSpPr>
        <p:spPr bwMode="auto">
          <a:xfrm>
            <a:off x="4278313" y="10155238"/>
            <a:ext cx="326707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CF50C5BD-80B5-4399-90B5-E689CB6FBAC9}" type="slidenum">
              <a:rPr lang="fr-FR" sz="1400">
                <a:solidFill>
                  <a:srgbClr val="000000"/>
                </a:solidFill>
                <a:latin typeface="Times New Roman" panose="02020603050405020304" pitchFamily="18" charset="0"/>
                <a:cs typeface="Arial Unicode MS" panose="020B0604020202020204" pitchFamily="34" charset="-128"/>
              </a:rPr>
              <a:pPr algn="r" eaLnBrk="1">
                <a:lnSpc>
                  <a:spcPct val="95000"/>
                </a:lnSpc>
                <a:buClrTx/>
                <a:buFontTx/>
                <a:buNone/>
              </a:pPr>
              <a:t>47</a:t>
            </a:fld>
            <a:endParaRPr lang="fr-FR" sz="1400">
              <a:solidFill>
                <a:srgbClr val="000000"/>
              </a:solidFill>
              <a:latin typeface="Times New Roman" panose="02020603050405020304" pitchFamily="18" charset="0"/>
              <a:cs typeface="Arial Unicode MS" panose="020B0604020202020204" pitchFamily="34" charset="-128"/>
            </a:endParaRPr>
          </a:p>
        </p:txBody>
      </p:sp>
      <p:sp>
        <p:nvSpPr>
          <p:cNvPr id="72706" name="Text Box 2"/>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58EE79FA-A3ED-4FEE-BAEE-6EB5CE2DDB36}" type="slidenum">
              <a:rPr lang="fr-FR" sz="1400">
                <a:solidFill>
                  <a:srgbClr val="000000"/>
                </a:solidFill>
                <a:latin typeface="Times New Roman" panose="02020603050405020304" pitchFamily="18" charset="0"/>
                <a:cs typeface="Arial Unicode MS" panose="020B0604020202020204" pitchFamily="34" charset="-128"/>
              </a:rPr>
              <a:pPr algn="r" eaLnBrk="1">
                <a:lnSpc>
                  <a:spcPct val="95000"/>
                </a:lnSpc>
                <a:buClrTx/>
                <a:buFontTx/>
                <a:buNone/>
              </a:pPr>
              <a:t>47</a:t>
            </a:fld>
            <a:endParaRPr lang="fr-FR" sz="1400">
              <a:solidFill>
                <a:srgbClr val="000000"/>
              </a:solidFill>
              <a:latin typeface="Times New Roman" panose="02020603050405020304" pitchFamily="18" charset="0"/>
              <a:cs typeface="Arial Unicode MS" panose="020B0604020202020204" pitchFamily="34" charset="-128"/>
            </a:endParaRPr>
          </a:p>
        </p:txBody>
      </p:sp>
      <p:sp>
        <p:nvSpPr>
          <p:cNvPr id="72707" name="AutoShape 3"/>
          <p:cNvSpPr>
            <a:spLocks noChangeArrowheads="1"/>
          </p:cNvSpPr>
          <p:nvPr/>
        </p:nvSpPr>
        <p:spPr bwMode="auto">
          <a:xfrm>
            <a:off x="3884613" y="8685213"/>
            <a:ext cx="2968625" cy="454025"/>
          </a:xfrm>
          <a:custGeom>
            <a:avLst/>
            <a:gdLst>
              <a:gd name="G0" fmla="+- 21600 0 0"/>
              <a:gd name="G1" fmla="+- 1 0 0"/>
              <a:gd name="G2" fmla="+- 65535 0 0"/>
              <a:gd name="G3" fmla="*/ 1 16385 2"/>
              <a:gd name="G4" fmla="*/ 1 50009 48160"/>
              <a:gd name="T0" fmla="*/ 0 w 21600"/>
              <a:gd name="T1" fmla="*/ 0 h 21600"/>
              <a:gd name="T2" fmla="*/ 407996963 w 21600"/>
              <a:gd name="T3" fmla="*/ 0 h 21600"/>
              <a:gd name="T4" fmla="*/ 407996963 w 21600"/>
              <a:gd name="T5" fmla="*/ 9543458 h 21600"/>
              <a:gd name="T6" fmla="*/ 0 w 21600"/>
              <a:gd name="T7" fmla="*/ 9543458 h 21600"/>
              <a:gd name="T8" fmla="*/ 0 w 21600"/>
              <a:gd name="T9" fmla="*/ 0 h 21600"/>
              <a:gd name="T10" fmla="*/ 0 w 21600"/>
              <a:gd name="T11" fmla="*/ 0 h 21600"/>
              <a:gd name="T12" fmla="*/ 21600 w 21600"/>
              <a:gd name="T13" fmla="*/ 21600 h 21600"/>
            </a:gdLst>
            <a:ahLst/>
            <a:cxnLst>
              <a:cxn ang="0">
                <a:pos x="T0" y="T1"/>
              </a:cxn>
              <a:cxn ang="0">
                <a:pos x="T2" y="T3"/>
              </a:cxn>
              <a:cxn ang="0">
                <a:pos x="T4" y="T5"/>
              </a:cxn>
              <a:cxn ang="0">
                <a:pos x="T6" y="T7"/>
              </a:cxn>
              <a:cxn ang="0">
                <a:pos x="T8" y="T9"/>
              </a:cxn>
            </a:cxnLst>
            <a:rect l="T10" t="T11" r="T12" b="T13"/>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algn="r" eaLnBrk="1">
              <a:buClrTx/>
              <a:buFontTx/>
              <a:buNone/>
            </a:pPr>
            <a:fld id="{202D0C6B-D319-4C83-B9A0-1735D61874C7}" type="slidenum">
              <a:rPr lang="fr-FR" sz="1200">
                <a:solidFill>
                  <a:srgbClr val="000000"/>
                </a:solidFill>
                <a:latin typeface="Calibri" panose="020F0502020204030204" pitchFamily="34" charset="0"/>
                <a:cs typeface="Arial" panose="020B0604020202020204" pitchFamily="34" charset="0"/>
              </a:rPr>
              <a:pPr algn="r" eaLnBrk="1">
                <a:buClrTx/>
                <a:buFontTx/>
                <a:buNone/>
              </a:pPr>
              <a:t>47</a:t>
            </a:fld>
            <a:endParaRPr lang="fr-FR" sz="1200">
              <a:solidFill>
                <a:srgbClr val="000000"/>
              </a:solidFill>
              <a:latin typeface="Calibri" panose="020F0502020204030204" pitchFamily="34" charset="0"/>
              <a:cs typeface="Arial" panose="020B0604020202020204" pitchFamily="34" charset="0"/>
            </a:endParaRPr>
          </a:p>
        </p:txBody>
      </p:sp>
      <p:sp>
        <p:nvSpPr>
          <p:cNvPr id="72708" name="Rectangle 4"/>
          <p:cNvSpPr>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a-IR"/>
          </a:p>
        </p:txBody>
      </p:sp>
    </p:spTree>
    <p:extLst>
      <p:ext uri="{BB962C8B-B14F-4D97-AF65-F5344CB8AC3E}">
        <p14:creationId xmlns:p14="http://schemas.microsoft.com/office/powerpoint/2010/main" val="3011128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BF5C0962-3CB7-4102-986F-DD83D972DC38}" type="slidenum">
              <a:rPr lang="fr-FR"/>
              <a:pPr/>
              <a:t>48</a:t>
            </a:fld>
            <a:endParaRPr lang="fr-FR"/>
          </a:p>
        </p:txBody>
      </p:sp>
      <p:sp>
        <p:nvSpPr>
          <p:cNvPr id="79873" name="Text Box 1"/>
          <p:cNvSpPr txBox="1">
            <a:spLocks noChangeArrowheads="1"/>
          </p:cNvSpPr>
          <p:nvPr/>
        </p:nvSpPr>
        <p:spPr bwMode="auto">
          <a:xfrm>
            <a:off x="4278313" y="10155238"/>
            <a:ext cx="326707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C26AA4B7-A32B-4523-B816-06A0ADD71C44}" type="slidenum">
              <a:rPr lang="fr-FR" sz="1400">
                <a:solidFill>
                  <a:srgbClr val="000000"/>
                </a:solidFill>
                <a:latin typeface="Times New Roman" panose="02020603050405020304" pitchFamily="18" charset="0"/>
                <a:cs typeface="Arial Unicode MS" panose="020B0604020202020204" pitchFamily="34" charset="-128"/>
              </a:rPr>
              <a:pPr algn="r" eaLnBrk="1">
                <a:lnSpc>
                  <a:spcPct val="95000"/>
                </a:lnSpc>
                <a:buClrTx/>
                <a:buFontTx/>
                <a:buNone/>
              </a:pPr>
              <a:t>48</a:t>
            </a:fld>
            <a:endParaRPr lang="fr-FR" sz="1400">
              <a:solidFill>
                <a:srgbClr val="000000"/>
              </a:solidFill>
              <a:latin typeface="Times New Roman" panose="02020603050405020304" pitchFamily="18" charset="0"/>
              <a:cs typeface="Arial Unicode MS" panose="020B0604020202020204" pitchFamily="34" charset="-128"/>
            </a:endParaRPr>
          </a:p>
        </p:txBody>
      </p:sp>
      <p:sp>
        <p:nvSpPr>
          <p:cNvPr id="79874" name="Text Box 2"/>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9477FEC1-3874-4FE4-9377-3E8810552881}" type="slidenum">
              <a:rPr lang="fr-FR" sz="1400">
                <a:solidFill>
                  <a:srgbClr val="000000"/>
                </a:solidFill>
                <a:latin typeface="Times New Roman" panose="02020603050405020304" pitchFamily="18" charset="0"/>
                <a:cs typeface="Arial Unicode MS" panose="020B0604020202020204" pitchFamily="34" charset="-128"/>
              </a:rPr>
              <a:pPr algn="r" eaLnBrk="1">
                <a:lnSpc>
                  <a:spcPct val="95000"/>
                </a:lnSpc>
                <a:buClrTx/>
                <a:buFontTx/>
                <a:buNone/>
              </a:pPr>
              <a:t>48</a:t>
            </a:fld>
            <a:endParaRPr lang="fr-FR" sz="1400">
              <a:solidFill>
                <a:srgbClr val="000000"/>
              </a:solidFill>
              <a:latin typeface="Times New Roman" panose="02020603050405020304" pitchFamily="18" charset="0"/>
              <a:cs typeface="Arial Unicode MS" panose="020B0604020202020204" pitchFamily="34" charset="-128"/>
            </a:endParaRPr>
          </a:p>
        </p:txBody>
      </p:sp>
      <p:sp>
        <p:nvSpPr>
          <p:cNvPr id="79875" name="AutoShape 3"/>
          <p:cNvSpPr>
            <a:spLocks noChangeArrowheads="1"/>
          </p:cNvSpPr>
          <p:nvPr/>
        </p:nvSpPr>
        <p:spPr bwMode="auto">
          <a:xfrm>
            <a:off x="3884613" y="8685213"/>
            <a:ext cx="2968625" cy="454025"/>
          </a:xfrm>
          <a:custGeom>
            <a:avLst/>
            <a:gdLst>
              <a:gd name="G0" fmla="+- 21600 0 0"/>
              <a:gd name="G1" fmla="+- 1 0 0"/>
              <a:gd name="G2" fmla="+- 65535 0 0"/>
              <a:gd name="G3" fmla="*/ 1 16385 2"/>
              <a:gd name="G4" fmla="*/ 1 50009 48160"/>
              <a:gd name="T0" fmla="*/ 0 w 21600"/>
              <a:gd name="T1" fmla="*/ 0 h 21600"/>
              <a:gd name="T2" fmla="*/ 407996963 w 21600"/>
              <a:gd name="T3" fmla="*/ 0 h 21600"/>
              <a:gd name="T4" fmla="*/ 407996963 w 21600"/>
              <a:gd name="T5" fmla="*/ 9543458 h 21600"/>
              <a:gd name="T6" fmla="*/ 0 w 21600"/>
              <a:gd name="T7" fmla="*/ 9543458 h 21600"/>
              <a:gd name="T8" fmla="*/ 0 w 21600"/>
              <a:gd name="T9" fmla="*/ 0 h 21600"/>
              <a:gd name="T10" fmla="*/ 0 w 21600"/>
              <a:gd name="T11" fmla="*/ 0 h 21600"/>
              <a:gd name="T12" fmla="*/ 21600 w 21600"/>
              <a:gd name="T13" fmla="*/ 21600 h 21600"/>
            </a:gdLst>
            <a:ahLst/>
            <a:cxnLst>
              <a:cxn ang="0">
                <a:pos x="T0" y="T1"/>
              </a:cxn>
              <a:cxn ang="0">
                <a:pos x="T2" y="T3"/>
              </a:cxn>
              <a:cxn ang="0">
                <a:pos x="T4" y="T5"/>
              </a:cxn>
              <a:cxn ang="0">
                <a:pos x="T6" y="T7"/>
              </a:cxn>
              <a:cxn ang="0">
                <a:pos x="T8" y="T9"/>
              </a:cxn>
            </a:cxnLst>
            <a:rect l="T10" t="T11" r="T12" b="T13"/>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algn="r" eaLnBrk="1">
              <a:buClrTx/>
              <a:buFontTx/>
              <a:buNone/>
            </a:pPr>
            <a:fld id="{B87D5DB6-59D1-42E2-8493-F841D5783325}" type="slidenum">
              <a:rPr lang="fr-FR" sz="1200">
                <a:solidFill>
                  <a:srgbClr val="000000"/>
                </a:solidFill>
                <a:latin typeface="Calibri" panose="020F0502020204030204" pitchFamily="34" charset="0"/>
                <a:cs typeface="Arial" panose="020B0604020202020204" pitchFamily="34" charset="0"/>
              </a:rPr>
              <a:pPr algn="r" eaLnBrk="1">
                <a:buClrTx/>
                <a:buFontTx/>
                <a:buNone/>
              </a:pPr>
              <a:t>48</a:t>
            </a:fld>
            <a:endParaRPr lang="fr-FR" sz="1200">
              <a:solidFill>
                <a:srgbClr val="000000"/>
              </a:solidFill>
              <a:latin typeface="Calibri" panose="020F0502020204030204" pitchFamily="34" charset="0"/>
              <a:cs typeface="Arial" panose="020B0604020202020204" pitchFamily="34" charset="0"/>
            </a:endParaRPr>
          </a:p>
        </p:txBody>
      </p:sp>
      <p:sp>
        <p:nvSpPr>
          <p:cNvPr id="79876" name="AutoShape 4"/>
          <p:cNvSpPr>
            <a:spLocks noChangeArrowheads="1"/>
          </p:cNvSpPr>
          <p:nvPr/>
        </p:nvSpPr>
        <p:spPr bwMode="auto">
          <a:xfrm>
            <a:off x="3884613" y="8685213"/>
            <a:ext cx="2970212" cy="455612"/>
          </a:xfrm>
          <a:custGeom>
            <a:avLst/>
            <a:gdLst>
              <a:gd name="G0" fmla="+- 21600 0 0"/>
              <a:gd name="G1" fmla="+- 1 0 0"/>
              <a:gd name="G2" fmla="+- 65535 0 0"/>
              <a:gd name="G3" fmla="*/ 1 16385 2"/>
              <a:gd name="G4" fmla="*/ 1 50009 48160"/>
              <a:gd name="T0" fmla="*/ 0 w 21600"/>
              <a:gd name="T1" fmla="*/ 0 h 21600"/>
              <a:gd name="T2" fmla="*/ 408433302 w 21600"/>
              <a:gd name="T3" fmla="*/ 0 h 21600"/>
              <a:gd name="T4" fmla="*/ 408433302 w 21600"/>
              <a:gd name="T5" fmla="*/ 9610291 h 21600"/>
              <a:gd name="T6" fmla="*/ 0 w 21600"/>
              <a:gd name="T7" fmla="*/ 9610291 h 21600"/>
              <a:gd name="T8" fmla="*/ 0 w 21600"/>
              <a:gd name="T9" fmla="*/ 0 h 21600"/>
              <a:gd name="T10" fmla="*/ 0 w 21600"/>
              <a:gd name="T11" fmla="*/ 0 h 21600"/>
              <a:gd name="T12" fmla="*/ 21600 w 21600"/>
              <a:gd name="T13" fmla="*/ 21600 h 21600"/>
            </a:gdLst>
            <a:ahLst/>
            <a:cxnLst>
              <a:cxn ang="0">
                <a:pos x="T0" y="T1"/>
              </a:cxn>
              <a:cxn ang="0">
                <a:pos x="T2" y="T3"/>
              </a:cxn>
              <a:cxn ang="0">
                <a:pos x="T4" y="T5"/>
              </a:cxn>
              <a:cxn ang="0">
                <a:pos x="T6" y="T7"/>
              </a:cxn>
              <a:cxn ang="0">
                <a:pos x="T8" y="T9"/>
              </a:cxn>
            </a:cxnLst>
            <a:rect l="T10" t="T11" r="T12" b="T13"/>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algn="r" eaLnBrk="1">
              <a:buClrTx/>
              <a:buFontTx/>
              <a:buNone/>
            </a:pPr>
            <a:fld id="{1EFF7B2D-ED7D-4BD1-AFA3-5DC6C20A474E}" type="slidenum">
              <a:rPr lang="fr-FR" sz="1200">
                <a:solidFill>
                  <a:srgbClr val="000000"/>
                </a:solidFill>
                <a:latin typeface="Calibri" panose="020F0502020204030204" pitchFamily="34" charset="0"/>
              </a:rPr>
              <a:pPr algn="r" eaLnBrk="1">
                <a:buClrTx/>
                <a:buFontTx/>
                <a:buNone/>
              </a:pPr>
              <a:t>48</a:t>
            </a:fld>
            <a:endParaRPr lang="fr-FR" sz="1200">
              <a:solidFill>
                <a:srgbClr val="000000"/>
              </a:solidFill>
              <a:latin typeface="Calibri" panose="020F0502020204030204" pitchFamily="34" charset="0"/>
            </a:endParaRPr>
          </a:p>
        </p:txBody>
      </p:sp>
      <p:sp>
        <p:nvSpPr>
          <p:cNvPr id="79877" name="Freeform 5"/>
          <p:cNvSpPr>
            <a:spLocks noChangeArrowheads="1"/>
          </p:cNvSpPr>
          <p:nvPr/>
        </p:nvSpPr>
        <p:spPr bwMode="auto">
          <a:xfrm>
            <a:off x="685800" y="4343400"/>
            <a:ext cx="5486400" cy="4114800"/>
          </a:xfrm>
          <a:custGeom>
            <a:avLst/>
            <a:gdLst>
              <a:gd name="G0" fmla="+- 21600 0 0"/>
              <a:gd name="G1" fmla="+- 1 0 0"/>
              <a:gd name="G2" fmla="+- 65535 0 0"/>
              <a:gd name="G3" fmla="*/ 1 16385 2"/>
              <a:gd name="G4" fmla="*/ 1 50009 48160"/>
              <a:gd name="T0" fmla="*/ 0 w 21600"/>
              <a:gd name="T1" fmla="*/ 0 h 21600"/>
              <a:gd name="T2" fmla="*/ 1393545600 w 21600"/>
              <a:gd name="T3" fmla="*/ 0 h 21600"/>
              <a:gd name="T4" fmla="*/ 1393545600 w 21600"/>
              <a:gd name="T5" fmla="*/ 783869400 h 21600"/>
              <a:gd name="T6" fmla="*/ 0 w 21600"/>
              <a:gd name="T7" fmla="*/ 783869400 h 21600"/>
              <a:gd name="T8" fmla="*/ 0 w 21600"/>
              <a:gd name="T9" fmla="*/ 0 h 21600"/>
            </a:gdLst>
            <a:ahLst/>
            <a:cxnLst>
              <a:cxn ang="0">
                <a:pos x="T0" y="T1"/>
              </a:cxn>
              <a:cxn ang="0">
                <a:pos x="T2" y="T3"/>
              </a:cxn>
              <a:cxn ang="0">
                <a:pos x="T4" y="T5"/>
              </a:cxn>
              <a:cxn ang="0">
                <a:pos x="T6" y="T7"/>
              </a:cxn>
              <a:cxn ang="0">
                <a:pos x="T8" y="T9"/>
              </a:cxn>
            </a:cxnLst>
            <a:rect l="0" t="0" r="r" b="b"/>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a-IR"/>
          </a:p>
        </p:txBody>
      </p:sp>
    </p:spTree>
    <p:extLst>
      <p:ext uri="{BB962C8B-B14F-4D97-AF65-F5344CB8AC3E}">
        <p14:creationId xmlns:p14="http://schemas.microsoft.com/office/powerpoint/2010/main" val="289096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4"/>
          <p:cNvSpPr>
            <a:spLocks noGrp="1" noChangeArrowheads="1"/>
          </p:cNvSpPr>
          <p:nvPr>
            <p:ph type="sldNum"/>
          </p:nvPr>
        </p:nvSpPr>
        <p:spPr>
          <a:ln/>
        </p:spPr>
        <p:txBody>
          <a:bodyPr/>
          <a:lstStyle/>
          <a:p>
            <a:fld id="{8E449E11-7B93-4D59-8F7B-5AD587A14146}" type="slidenum">
              <a:rPr lang="fr-FR"/>
              <a:pPr/>
              <a:t>49</a:t>
            </a:fld>
            <a:endParaRPr lang="fr-FR"/>
          </a:p>
        </p:txBody>
      </p:sp>
      <p:sp>
        <p:nvSpPr>
          <p:cNvPr id="81921" name="Text Box 1"/>
          <p:cNvSpPr txBox="1">
            <a:spLocks noChangeArrowheads="1"/>
          </p:cNvSpPr>
          <p:nvPr/>
        </p:nvSpPr>
        <p:spPr bwMode="auto">
          <a:xfrm>
            <a:off x="4278313" y="10155238"/>
            <a:ext cx="326707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10FDB364-A60E-4477-BAB2-3D06C5BAEC7E}" type="slidenum">
              <a:rPr lang="fr-FR" sz="1400">
                <a:solidFill>
                  <a:srgbClr val="000000"/>
                </a:solidFill>
                <a:latin typeface="Times New Roman" panose="02020603050405020304" pitchFamily="18" charset="0"/>
                <a:cs typeface="Arial Unicode MS" panose="020B0604020202020204" pitchFamily="34" charset="-128"/>
              </a:rPr>
              <a:pPr algn="r" eaLnBrk="1">
                <a:lnSpc>
                  <a:spcPct val="95000"/>
                </a:lnSpc>
                <a:buClrTx/>
                <a:buFontTx/>
                <a:buNone/>
              </a:pPr>
              <a:t>49</a:t>
            </a:fld>
            <a:endParaRPr lang="fr-FR" sz="1400">
              <a:solidFill>
                <a:srgbClr val="000000"/>
              </a:solidFill>
              <a:latin typeface="Times New Roman" panose="02020603050405020304" pitchFamily="18" charset="0"/>
              <a:cs typeface="Arial Unicode MS" panose="020B0604020202020204" pitchFamily="34" charset="-128"/>
            </a:endParaRPr>
          </a:p>
        </p:txBody>
      </p:sp>
      <p:sp>
        <p:nvSpPr>
          <p:cNvPr id="81922" name="Text Box 2"/>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695C1818-4DC2-4A1A-95E0-7238118300A0}" type="slidenum">
              <a:rPr lang="fr-FR" sz="1400">
                <a:solidFill>
                  <a:srgbClr val="000000"/>
                </a:solidFill>
                <a:latin typeface="Times New Roman" panose="02020603050405020304" pitchFamily="18" charset="0"/>
                <a:cs typeface="Arial Unicode MS" panose="020B0604020202020204" pitchFamily="34" charset="-128"/>
              </a:rPr>
              <a:pPr algn="r" eaLnBrk="1">
                <a:lnSpc>
                  <a:spcPct val="95000"/>
                </a:lnSpc>
                <a:buClrTx/>
                <a:buFontTx/>
                <a:buNone/>
              </a:pPr>
              <a:t>49</a:t>
            </a:fld>
            <a:endParaRPr lang="fr-FR" sz="1400">
              <a:solidFill>
                <a:srgbClr val="000000"/>
              </a:solidFill>
              <a:latin typeface="Times New Roman" panose="02020603050405020304" pitchFamily="18" charset="0"/>
              <a:cs typeface="Arial Unicode MS" panose="020B0604020202020204" pitchFamily="34" charset="-128"/>
            </a:endParaRPr>
          </a:p>
        </p:txBody>
      </p:sp>
      <p:sp>
        <p:nvSpPr>
          <p:cNvPr id="81923" name="AutoShape 3"/>
          <p:cNvSpPr>
            <a:spLocks noChangeArrowheads="1"/>
          </p:cNvSpPr>
          <p:nvPr/>
        </p:nvSpPr>
        <p:spPr bwMode="auto">
          <a:xfrm>
            <a:off x="3884613" y="8685213"/>
            <a:ext cx="2968625" cy="454025"/>
          </a:xfrm>
          <a:custGeom>
            <a:avLst/>
            <a:gdLst>
              <a:gd name="G0" fmla="+- 21600 0 0"/>
              <a:gd name="G1" fmla="+- 1 0 0"/>
              <a:gd name="G2" fmla="+- 65535 0 0"/>
              <a:gd name="G3" fmla="*/ 1 16385 2"/>
              <a:gd name="G4" fmla="*/ 1 50009 48160"/>
              <a:gd name="T0" fmla="*/ 0 w 21600"/>
              <a:gd name="T1" fmla="*/ 0 h 21600"/>
              <a:gd name="T2" fmla="*/ 407996963 w 21600"/>
              <a:gd name="T3" fmla="*/ 0 h 21600"/>
              <a:gd name="T4" fmla="*/ 407996963 w 21600"/>
              <a:gd name="T5" fmla="*/ 9543458 h 21600"/>
              <a:gd name="T6" fmla="*/ 0 w 21600"/>
              <a:gd name="T7" fmla="*/ 9543458 h 21600"/>
              <a:gd name="T8" fmla="*/ 0 w 21600"/>
              <a:gd name="T9" fmla="*/ 0 h 21600"/>
              <a:gd name="T10" fmla="*/ 0 w 21600"/>
              <a:gd name="T11" fmla="*/ 0 h 21600"/>
              <a:gd name="T12" fmla="*/ 21600 w 21600"/>
              <a:gd name="T13" fmla="*/ 21600 h 21600"/>
            </a:gdLst>
            <a:ahLst/>
            <a:cxnLst>
              <a:cxn ang="0">
                <a:pos x="T0" y="T1"/>
              </a:cxn>
              <a:cxn ang="0">
                <a:pos x="T2" y="T3"/>
              </a:cxn>
              <a:cxn ang="0">
                <a:pos x="T4" y="T5"/>
              </a:cxn>
              <a:cxn ang="0">
                <a:pos x="T6" y="T7"/>
              </a:cxn>
              <a:cxn ang="0">
                <a:pos x="T8" y="T9"/>
              </a:cxn>
            </a:cxnLst>
            <a:rect l="T10" t="T11" r="T12" b="T13"/>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algn="r" eaLnBrk="1">
              <a:buClrTx/>
              <a:buFontTx/>
              <a:buNone/>
            </a:pPr>
            <a:fld id="{8592ED89-99D1-42D6-99D9-45411628425F}" type="slidenum">
              <a:rPr lang="fr-FR" sz="1200">
                <a:solidFill>
                  <a:srgbClr val="000000"/>
                </a:solidFill>
                <a:latin typeface="Calibri" panose="020F0502020204030204" pitchFamily="34" charset="0"/>
                <a:cs typeface="Arial" panose="020B0604020202020204" pitchFamily="34" charset="0"/>
              </a:rPr>
              <a:pPr algn="r" eaLnBrk="1">
                <a:buClrTx/>
                <a:buFontTx/>
                <a:buNone/>
              </a:pPr>
              <a:t>49</a:t>
            </a:fld>
            <a:endParaRPr lang="fr-FR" sz="1200">
              <a:solidFill>
                <a:srgbClr val="000000"/>
              </a:solidFill>
              <a:latin typeface="Calibri" panose="020F0502020204030204" pitchFamily="34" charset="0"/>
              <a:cs typeface="Arial" panose="020B0604020202020204" pitchFamily="34" charset="0"/>
            </a:endParaRPr>
          </a:p>
        </p:txBody>
      </p:sp>
      <p:sp>
        <p:nvSpPr>
          <p:cNvPr id="81924" name="Rectangle 4"/>
          <p:cNvSpPr>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a-IR"/>
          </a:p>
        </p:txBody>
      </p:sp>
    </p:spTree>
    <p:extLst>
      <p:ext uri="{BB962C8B-B14F-4D97-AF65-F5344CB8AC3E}">
        <p14:creationId xmlns:p14="http://schemas.microsoft.com/office/powerpoint/2010/main" val="298347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4"/>
          <p:cNvSpPr>
            <a:spLocks noGrp="1" noChangeArrowheads="1"/>
          </p:cNvSpPr>
          <p:nvPr>
            <p:ph type="sldNum"/>
          </p:nvPr>
        </p:nvSpPr>
        <p:spPr>
          <a:ln/>
        </p:spPr>
        <p:txBody>
          <a:bodyPr/>
          <a:lstStyle/>
          <a:p>
            <a:fld id="{6E989ACA-AE68-47FF-BBA3-5673AA5E84F6}" type="slidenum">
              <a:rPr lang="fr-FR"/>
              <a:pPr/>
              <a:t>53</a:t>
            </a:fld>
            <a:endParaRPr lang="fr-FR"/>
          </a:p>
        </p:txBody>
      </p:sp>
      <p:sp>
        <p:nvSpPr>
          <p:cNvPr id="58369" name="Text Box 1"/>
          <p:cNvSpPr txBox="1">
            <a:spLocks noChangeArrowheads="1"/>
          </p:cNvSpPr>
          <p:nvPr/>
        </p:nvSpPr>
        <p:spPr bwMode="auto">
          <a:xfrm>
            <a:off x="4278313" y="10155238"/>
            <a:ext cx="3271837" cy="525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6A9623DD-AE09-4EED-89B1-CC1AB4B26D4E}" type="slidenum">
              <a:rPr lang="fr-FR" sz="1400">
                <a:solidFill>
                  <a:srgbClr val="000000"/>
                </a:solidFill>
                <a:latin typeface="Times New Roman" panose="02020603050405020304" pitchFamily="18" charset="0"/>
              </a:rPr>
              <a:pPr algn="r" eaLnBrk="1">
                <a:lnSpc>
                  <a:spcPct val="95000"/>
                </a:lnSpc>
                <a:buClrTx/>
                <a:buFontTx/>
                <a:buNone/>
              </a:pPr>
              <a:t>53</a:t>
            </a:fld>
            <a:endParaRPr lang="fr-FR" sz="1400">
              <a:solidFill>
                <a:srgbClr val="000000"/>
              </a:solidFill>
              <a:latin typeface="Times New Roman" panose="02020603050405020304" pitchFamily="18" charset="0"/>
            </a:endParaRPr>
          </a:p>
        </p:txBody>
      </p:sp>
      <p:sp>
        <p:nvSpPr>
          <p:cNvPr id="58370" name="Text Box 2"/>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7E25D3A5-15B4-495C-9770-C84D5CC1F6EB}" type="slidenum">
              <a:rPr lang="fr-FR" sz="1400">
                <a:solidFill>
                  <a:srgbClr val="000000"/>
                </a:solidFill>
                <a:latin typeface="Times New Roman" panose="02020603050405020304" pitchFamily="18" charset="0"/>
              </a:rPr>
              <a:pPr algn="r" eaLnBrk="1">
                <a:lnSpc>
                  <a:spcPct val="95000"/>
                </a:lnSpc>
                <a:buClrTx/>
                <a:buFontTx/>
                <a:buNone/>
              </a:pPr>
              <a:t>53</a:t>
            </a:fld>
            <a:endParaRPr lang="fr-FR" sz="1400">
              <a:solidFill>
                <a:srgbClr val="000000"/>
              </a:solidFill>
              <a:latin typeface="Times New Roman" panose="02020603050405020304" pitchFamily="18" charset="0"/>
            </a:endParaRPr>
          </a:p>
        </p:txBody>
      </p:sp>
      <p:sp>
        <p:nvSpPr>
          <p:cNvPr id="58371" name="Rectangle 3"/>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4"/>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a-IR"/>
          </a:p>
        </p:txBody>
      </p:sp>
    </p:spTree>
    <p:extLst>
      <p:ext uri="{BB962C8B-B14F-4D97-AF65-F5344CB8AC3E}">
        <p14:creationId xmlns:p14="http://schemas.microsoft.com/office/powerpoint/2010/main" val="3253857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937000" y="8770938"/>
            <a:ext cx="30114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35" tIns="46217" rIns="92435" bIns="46217"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D25F224C-6ED4-456D-A18B-45AEDEB10FD8}" type="slidenum">
              <a:rPr lang="en-US" sz="1100">
                <a:solidFill>
                  <a:srgbClr val="C0504D"/>
                </a:solidFill>
              </a:rPr>
              <a:pPr algn="r" eaLnBrk="1" hangingPunct="1"/>
              <a:t>54</a:t>
            </a:fld>
            <a:endParaRPr lang="en-US" sz="1100">
              <a:solidFill>
                <a:srgbClr val="C0504D"/>
              </a:solidFill>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xfrm>
            <a:off x="695325" y="4386263"/>
            <a:ext cx="5559425" cy="415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5" tIns="46217" rIns="92435" bIns="46217" numCol="1" anchor="t" anchorCtr="0" compatLnSpc="1">
            <a:prstTxWarp prst="textNoShape">
              <a:avLst/>
            </a:prstTxWarp>
          </a:bodyPr>
          <a:lstStyle/>
          <a:p>
            <a:pPr eaLnBrk="1" hangingPunct="1"/>
            <a:endParaRPr lang="fa-IR" smtClean="0"/>
          </a:p>
        </p:txBody>
      </p:sp>
    </p:spTree>
    <p:extLst>
      <p:ext uri="{BB962C8B-B14F-4D97-AF65-F5344CB8AC3E}">
        <p14:creationId xmlns:p14="http://schemas.microsoft.com/office/powerpoint/2010/main" val="2552810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409E0AD6-AE0D-47BC-B28C-EBEFF34F3CB9}" type="slidenum">
              <a:rPr lang="en-US" smtClean="0"/>
              <a:t>66</a:t>
            </a:fld>
            <a:endParaRPr lang="en-US"/>
          </a:p>
        </p:txBody>
      </p:sp>
    </p:spTree>
    <p:extLst>
      <p:ext uri="{BB962C8B-B14F-4D97-AF65-F5344CB8AC3E}">
        <p14:creationId xmlns:p14="http://schemas.microsoft.com/office/powerpoint/2010/main" val="3056055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4"/>
          <p:cNvSpPr>
            <a:spLocks noGrp="1" noChangeArrowheads="1"/>
          </p:cNvSpPr>
          <p:nvPr>
            <p:ph type="sldNum"/>
          </p:nvPr>
        </p:nvSpPr>
        <p:spPr>
          <a:ln/>
        </p:spPr>
        <p:txBody>
          <a:bodyPr/>
          <a:lstStyle/>
          <a:p>
            <a:fld id="{E8EA68B6-7153-4EAC-B859-BAE3FF806E42}" type="slidenum">
              <a:rPr lang="fr-FR"/>
              <a:pPr/>
              <a:t>32</a:t>
            </a:fld>
            <a:endParaRPr lang="fr-FR"/>
          </a:p>
        </p:txBody>
      </p:sp>
      <p:sp>
        <p:nvSpPr>
          <p:cNvPr id="48129" name="Text Box 1"/>
          <p:cNvSpPr txBox="1">
            <a:spLocks noChangeArrowheads="1"/>
          </p:cNvSpPr>
          <p:nvPr/>
        </p:nvSpPr>
        <p:spPr bwMode="auto">
          <a:xfrm>
            <a:off x="4278313" y="10155238"/>
            <a:ext cx="3271837" cy="525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D952155F-740C-46F8-9E73-43B3C4E0C8BF}" type="slidenum">
              <a:rPr lang="fr-FR" sz="1400">
                <a:solidFill>
                  <a:srgbClr val="000000"/>
                </a:solidFill>
                <a:latin typeface="Times New Roman" panose="02020603050405020304" pitchFamily="18" charset="0"/>
              </a:rPr>
              <a:pPr algn="r" eaLnBrk="1">
                <a:lnSpc>
                  <a:spcPct val="95000"/>
                </a:lnSpc>
                <a:buClrTx/>
                <a:buFontTx/>
                <a:buNone/>
              </a:pPr>
              <a:t>32</a:t>
            </a:fld>
            <a:endParaRPr lang="fr-FR" sz="1400">
              <a:solidFill>
                <a:srgbClr val="000000"/>
              </a:solidFill>
              <a:latin typeface="Times New Roman" panose="02020603050405020304" pitchFamily="18" charset="0"/>
            </a:endParaRPr>
          </a:p>
        </p:txBody>
      </p:sp>
      <p:sp>
        <p:nvSpPr>
          <p:cNvPr id="48130" name="Text Box 2"/>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D0756219-E676-4D72-8690-6F2108F4DD40}" type="slidenum">
              <a:rPr lang="fr-FR" sz="1400">
                <a:solidFill>
                  <a:srgbClr val="000000"/>
                </a:solidFill>
                <a:latin typeface="Times New Roman" panose="02020603050405020304" pitchFamily="18" charset="0"/>
              </a:rPr>
              <a:pPr algn="r" eaLnBrk="1">
                <a:lnSpc>
                  <a:spcPct val="95000"/>
                </a:lnSpc>
                <a:buClrTx/>
                <a:buFontTx/>
                <a:buNone/>
              </a:pPr>
              <a:t>32</a:t>
            </a:fld>
            <a:endParaRPr lang="fr-FR" sz="1400">
              <a:solidFill>
                <a:srgbClr val="000000"/>
              </a:solidFill>
              <a:latin typeface="Times New Roman" panose="02020603050405020304" pitchFamily="18" charset="0"/>
            </a:endParaRPr>
          </a:p>
        </p:txBody>
      </p:sp>
      <p:sp>
        <p:nvSpPr>
          <p:cNvPr id="48131" name="Rectangle 3"/>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2" name="Rectangle 4"/>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a-IR"/>
          </a:p>
        </p:txBody>
      </p:sp>
    </p:spTree>
    <p:extLst>
      <p:ext uri="{BB962C8B-B14F-4D97-AF65-F5344CB8AC3E}">
        <p14:creationId xmlns:p14="http://schemas.microsoft.com/office/powerpoint/2010/main" val="1778627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F3614F98-435B-4B43-82C7-7AA839C3F616}" type="slidenum">
              <a:rPr lang="fr-FR"/>
              <a:pPr/>
              <a:t>36</a:t>
            </a:fld>
            <a:endParaRPr lang="fr-FR"/>
          </a:p>
        </p:txBody>
      </p:sp>
      <p:sp>
        <p:nvSpPr>
          <p:cNvPr id="63489" name="Text Box 1"/>
          <p:cNvSpPr txBox="1">
            <a:spLocks noChangeArrowheads="1"/>
          </p:cNvSpPr>
          <p:nvPr/>
        </p:nvSpPr>
        <p:spPr bwMode="auto">
          <a:xfrm>
            <a:off x="4278313" y="10155238"/>
            <a:ext cx="3271837" cy="525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04B38B1A-AD0B-49D9-8E67-FB4C1C6D68B8}" type="slidenum">
              <a:rPr lang="fr-FR" sz="1400">
                <a:solidFill>
                  <a:srgbClr val="000000"/>
                </a:solidFill>
                <a:latin typeface="Times New Roman" panose="02020603050405020304" pitchFamily="18" charset="0"/>
              </a:rPr>
              <a:pPr algn="r" eaLnBrk="1">
                <a:lnSpc>
                  <a:spcPct val="95000"/>
                </a:lnSpc>
                <a:buClrTx/>
                <a:buFontTx/>
                <a:buNone/>
              </a:pPr>
              <a:t>36</a:t>
            </a:fld>
            <a:endParaRPr lang="fr-FR" sz="1400">
              <a:solidFill>
                <a:srgbClr val="000000"/>
              </a:solidFill>
              <a:latin typeface="Times New Roman" panose="02020603050405020304" pitchFamily="18" charset="0"/>
            </a:endParaRPr>
          </a:p>
        </p:txBody>
      </p:sp>
      <p:sp>
        <p:nvSpPr>
          <p:cNvPr id="63490" name="Text Box 2"/>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CFB85FFF-B2A4-415A-9719-2D6BCE2457A1}" type="slidenum">
              <a:rPr lang="fr-FR" sz="1400">
                <a:solidFill>
                  <a:srgbClr val="000000"/>
                </a:solidFill>
                <a:latin typeface="Times New Roman" panose="02020603050405020304" pitchFamily="18" charset="0"/>
              </a:rPr>
              <a:pPr algn="r" eaLnBrk="1">
                <a:lnSpc>
                  <a:spcPct val="95000"/>
                </a:lnSpc>
                <a:buClrTx/>
                <a:buFontTx/>
                <a:buNone/>
              </a:pPr>
              <a:t>36</a:t>
            </a:fld>
            <a:endParaRPr lang="fr-FR" sz="1400">
              <a:solidFill>
                <a:srgbClr val="000000"/>
              </a:solidFill>
              <a:latin typeface="Times New Roman" panose="02020603050405020304" pitchFamily="18" charset="0"/>
            </a:endParaRPr>
          </a:p>
        </p:txBody>
      </p:sp>
      <p:sp>
        <p:nvSpPr>
          <p:cNvPr id="63491" name="AutoShape 3"/>
          <p:cNvSpPr>
            <a:spLocks noChangeArrowheads="1"/>
          </p:cNvSpPr>
          <p:nvPr/>
        </p:nvSpPr>
        <p:spPr bwMode="auto">
          <a:xfrm>
            <a:off x="3884613" y="8685213"/>
            <a:ext cx="2968625" cy="454025"/>
          </a:xfrm>
          <a:custGeom>
            <a:avLst/>
            <a:gdLst>
              <a:gd name="G0" fmla="+- 21600 0 0"/>
              <a:gd name="G1" fmla="+- 1 0 0"/>
              <a:gd name="G2" fmla="+- 65535 0 0"/>
              <a:gd name="G3" fmla="*/ 1 16385 2"/>
              <a:gd name="G4" fmla="*/ 1 50009 48160"/>
              <a:gd name="T0" fmla="*/ 0 w 21600"/>
              <a:gd name="T1" fmla="*/ 0 h 21600"/>
              <a:gd name="T2" fmla="*/ 2147483646 w 21600"/>
              <a:gd name="T3" fmla="*/ 0 h 21600"/>
              <a:gd name="T4" fmla="*/ 2147483646 w 21600"/>
              <a:gd name="T5" fmla="*/ 200600394 h 21600"/>
              <a:gd name="T6" fmla="*/ 0 w 21600"/>
              <a:gd name="T7" fmla="*/ 200600394 h 21600"/>
              <a:gd name="T8" fmla="*/ 0 w 21600"/>
              <a:gd name="T9" fmla="*/ 0 h 21600"/>
              <a:gd name="T10" fmla="*/ 0 w 21600"/>
              <a:gd name="T11" fmla="*/ 0 h 21600"/>
              <a:gd name="T12" fmla="*/ 21600 w 21600"/>
              <a:gd name="T13" fmla="*/ 21600 h 21600"/>
            </a:gdLst>
            <a:ahLst/>
            <a:cxnLst>
              <a:cxn ang="0">
                <a:pos x="T0" y="T1"/>
              </a:cxn>
              <a:cxn ang="0">
                <a:pos x="T2" y="T3"/>
              </a:cxn>
              <a:cxn ang="0">
                <a:pos x="T4" y="T5"/>
              </a:cxn>
              <a:cxn ang="0">
                <a:pos x="T6" y="T7"/>
              </a:cxn>
              <a:cxn ang="0">
                <a:pos x="T8" y="T9"/>
              </a:cxn>
            </a:cxnLst>
            <a:rect l="T10" t="T11" r="T12" b="T13"/>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algn="r" eaLnBrk="1">
              <a:buClrTx/>
              <a:buFontTx/>
              <a:buNone/>
            </a:pPr>
            <a:fld id="{322EA692-2239-4B72-9BF0-4EB56959B0B2}" type="slidenum">
              <a:rPr lang="fr-FR" sz="1200">
                <a:solidFill>
                  <a:srgbClr val="000000"/>
                </a:solidFill>
                <a:latin typeface="Calibri" panose="020F0502020204030204" pitchFamily="34" charset="0"/>
              </a:rPr>
              <a:pPr algn="r" eaLnBrk="1">
                <a:buClrTx/>
                <a:buFontTx/>
                <a:buNone/>
              </a:pPr>
              <a:t>36</a:t>
            </a:fld>
            <a:endParaRPr lang="fr-FR" sz="1200">
              <a:solidFill>
                <a:srgbClr val="000000"/>
              </a:solidFill>
              <a:latin typeface="Calibri" panose="020F0502020204030204" pitchFamily="34" charset="0"/>
            </a:endParaRPr>
          </a:p>
        </p:txBody>
      </p:sp>
      <p:sp>
        <p:nvSpPr>
          <p:cNvPr id="63492" name="AutoShape 4"/>
          <p:cNvSpPr>
            <a:spLocks noChangeArrowheads="1"/>
          </p:cNvSpPr>
          <p:nvPr/>
        </p:nvSpPr>
        <p:spPr bwMode="auto">
          <a:xfrm>
            <a:off x="3884613" y="8685213"/>
            <a:ext cx="2970212" cy="455612"/>
          </a:xfrm>
          <a:custGeom>
            <a:avLst/>
            <a:gdLst>
              <a:gd name="G0" fmla="+- 21600 0 0"/>
              <a:gd name="G1" fmla="+- 1 0 0"/>
              <a:gd name="G2" fmla="+- 65535 0 0"/>
              <a:gd name="G3" fmla="*/ 1 16385 2"/>
              <a:gd name="G4" fmla="*/ 1 50009 48160"/>
              <a:gd name="T0" fmla="*/ 0 w 21600"/>
              <a:gd name="T1" fmla="*/ 0 h 21600"/>
              <a:gd name="T2" fmla="*/ 2147483646 w 21600"/>
              <a:gd name="T3" fmla="*/ 0 h 21600"/>
              <a:gd name="T4" fmla="*/ 2147483646 w 21600"/>
              <a:gd name="T5" fmla="*/ 202711292 h 21600"/>
              <a:gd name="T6" fmla="*/ 0 w 21600"/>
              <a:gd name="T7" fmla="*/ 202711292 h 21600"/>
              <a:gd name="T8" fmla="*/ 0 w 21600"/>
              <a:gd name="T9" fmla="*/ 0 h 21600"/>
              <a:gd name="T10" fmla="*/ 0 w 21600"/>
              <a:gd name="T11" fmla="*/ 0 h 21600"/>
              <a:gd name="T12" fmla="*/ 21600 w 21600"/>
              <a:gd name="T13" fmla="*/ 21600 h 21600"/>
            </a:gdLst>
            <a:ahLst/>
            <a:cxnLst>
              <a:cxn ang="0">
                <a:pos x="T0" y="T1"/>
              </a:cxn>
              <a:cxn ang="0">
                <a:pos x="T2" y="T3"/>
              </a:cxn>
              <a:cxn ang="0">
                <a:pos x="T4" y="T5"/>
              </a:cxn>
              <a:cxn ang="0">
                <a:pos x="T6" y="T7"/>
              </a:cxn>
              <a:cxn ang="0">
                <a:pos x="T8" y="T9"/>
              </a:cxn>
            </a:cxnLst>
            <a:rect l="T10" t="T11" r="T12" b="T13"/>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algn="r" eaLnBrk="1">
              <a:buClrTx/>
              <a:buFontTx/>
              <a:buNone/>
            </a:pPr>
            <a:fld id="{E4694789-C7AD-477E-8D80-64D610D85F49}" type="slidenum">
              <a:rPr lang="fr-FR" sz="1200">
                <a:solidFill>
                  <a:srgbClr val="000000"/>
                </a:solidFill>
                <a:latin typeface="Calibri" panose="020F0502020204030204" pitchFamily="34" charset="0"/>
              </a:rPr>
              <a:pPr algn="r" eaLnBrk="1">
                <a:buClrTx/>
                <a:buFontTx/>
                <a:buNone/>
              </a:pPr>
              <a:t>36</a:t>
            </a:fld>
            <a:endParaRPr lang="fr-FR" sz="1200">
              <a:solidFill>
                <a:srgbClr val="000000"/>
              </a:solidFill>
              <a:latin typeface="Calibri" panose="020F0502020204030204" pitchFamily="34" charset="0"/>
            </a:endParaRPr>
          </a:p>
        </p:txBody>
      </p:sp>
      <p:sp>
        <p:nvSpPr>
          <p:cNvPr id="63493" name="Freeform 5"/>
          <p:cNvSpPr>
            <a:spLocks noChangeArrowheads="1"/>
          </p:cNvSpPr>
          <p:nvPr/>
        </p:nvSpPr>
        <p:spPr bwMode="auto">
          <a:xfrm>
            <a:off x="685800" y="4343400"/>
            <a:ext cx="5486400" cy="4114800"/>
          </a:xfrm>
          <a:custGeom>
            <a:avLst/>
            <a:gdLst>
              <a:gd name="G0" fmla="+- 21600 0 0"/>
              <a:gd name="G1" fmla="+- 1 0 0"/>
              <a:gd name="G2" fmla="+- 65535 0 0"/>
              <a:gd name="G3" fmla="*/ 1 16385 2"/>
              <a:gd name="G4" fmla="*/ 1 50009 48160"/>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Lst>
            <a:ahLst/>
            <a:cxnLst>
              <a:cxn ang="0">
                <a:pos x="T0" y="T1"/>
              </a:cxn>
              <a:cxn ang="0">
                <a:pos x="T2" y="T3"/>
              </a:cxn>
              <a:cxn ang="0">
                <a:pos x="T4" y="T5"/>
              </a:cxn>
              <a:cxn ang="0">
                <a:pos x="T6" y="T7"/>
              </a:cxn>
              <a:cxn ang="0">
                <a:pos x="T8" y="T9"/>
              </a:cxn>
            </a:cxnLst>
            <a:rect l="0" t="0" r="r" b="b"/>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a-IR"/>
          </a:p>
        </p:txBody>
      </p:sp>
    </p:spTree>
    <p:extLst>
      <p:ext uri="{BB962C8B-B14F-4D97-AF65-F5344CB8AC3E}">
        <p14:creationId xmlns:p14="http://schemas.microsoft.com/office/powerpoint/2010/main" val="2999869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4AB5989C-B8C8-4D9D-82AF-09F33663DB8B}" type="slidenum">
              <a:rPr lang="fr-FR"/>
              <a:pPr/>
              <a:t>37</a:t>
            </a:fld>
            <a:endParaRPr lang="fr-FR"/>
          </a:p>
        </p:txBody>
      </p:sp>
      <p:sp>
        <p:nvSpPr>
          <p:cNvPr id="64513" name="Text Box 1"/>
          <p:cNvSpPr txBox="1">
            <a:spLocks noChangeArrowheads="1"/>
          </p:cNvSpPr>
          <p:nvPr/>
        </p:nvSpPr>
        <p:spPr bwMode="auto">
          <a:xfrm>
            <a:off x="4278313" y="10155238"/>
            <a:ext cx="3271837" cy="525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11E1204B-2BBF-49F4-AC4F-A19F0C339BFF}" type="slidenum">
              <a:rPr lang="fr-FR" sz="1400">
                <a:solidFill>
                  <a:srgbClr val="000000"/>
                </a:solidFill>
                <a:latin typeface="Times New Roman" panose="02020603050405020304" pitchFamily="18" charset="0"/>
              </a:rPr>
              <a:pPr algn="r" eaLnBrk="1">
                <a:lnSpc>
                  <a:spcPct val="95000"/>
                </a:lnSpc>
                <a:buClrTx/>
                <a:buFontTx/>
                <a:buNone/>
              </a:pPr>
              <a:t>37</a:t>
            </a:fld>
            <a:endParaRPr lang="fr-FR" sz="1400">
              <a:solidFill>
                <a:srgbClr val="000000"/>
              </a:solidFill>
              <a:latin typeface="Times New Roman" panose="02020603050405020304" pitchFamily="18" charset="0"/>
            </a:endParaRPr>
          </a:p>
        </p:txBody>
      </p:sp>
      <p:sp>
        <p:nvSpPr>
          <p:cNvPr id="64514" name="Text Box 2"/>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978F4815-98E2-426A-AF4B-8C2C42D28E07}" type="slidenum">
              <a:rPr lang="fr-FR" sz="1400">
                <a:solidFill>
                  <a:srgbClr val="000000"/>
                </a:solidFill>
                <a:latin typeface="Times New Roman" panose="02020603050405020304" pitchFamily="18" charset="0"/>
              </a:rPr>
              <a:pPr algn="r" eaLnBrk="1">
                <a:lnSpc>
                  <a:spcPct val="95000"/>
                </a:lnSpc>
                <a:buClrTx/>
                <a:buFontTx/>
                <a:buNone/>
              </a:pPr>
              <a:t>37</a:t>
            </a:fld>
            <a:endParaRPr lang="fr-FR" sz="1400">
              <a:solidFill>
                <a:srgbClr val="000000"/>
              </a:solidFill>
              <a:latin typeface="Times New Roman" panose="02020603050405020304" pitchFamily="18" charset="0"/>
            </a:endParaRPr>
          </a:p>
        </p:txBody>
      </p:sp>
      <p:sp>
        <p:nvSpPr>
          <p:cNvPr id="64515" name="AutoShape 3"/>
          <p:cNvSpPr>
            <a:spLocks noChangeArrowheads="1"/>
          </p:cNvSpPr>
          <p:nvPr/>
        </p:nvSpPr>
        <p:spPr bwMode="auto">
          <a:xfrm>
            <a:off x="3884613" y="8685213"/>
            <a:ext cx="2968625" cy="454025"/>
          </a:xfrm>
          <a:custGeom>
            <a:avLst/>
            <a:gdLst>
              <a:gd name="G0" fmla="+- 21600 0 0"/>
              <a:gd name="G1" fmla="+- 1 0 0"/>
              <a:gd name="G2" fmla="+- 65535 0 0"/>
              <a:gd name="G3" fmla="*/ 1 16385 2"/>
              <a:gd name="G4" fmla="*/ 1 50009 48160"/>
              <a:gd name="T0" fmla="*/ 0 w 21600"/>
              <a:gd name="T1" fmla="*/ 0 h 21600"/>
              <a:gd name="T2" fmla="*/ 2147483646 w 21600"/>
              <a:gd name="T3" fmla="*/ 0 h 21600"/>
              <a:gd name="T4" fmla="*/ 2147483646 w 21600"/>
              <a:gd name="T5" fmla="*/ 200600394 h 21600"/>
              <a:gd name="T6" fmla="*/ 0 w 21600"/>
              <a:gd name="T7" fmla="*/ 200600394 h 21600"/>
              <a:gd name="T8" fmla="*/ 0 w 21600"/>
              <a:gd name="T9" fmla="*/ 0 h 21600"/>
              <a:gd name="T10" fmla="*/ 0 w 21600"/>
              <a:gd name="T11" fmla="*/ 0 h 21600"/>
              <a:gd name="T12" fmla="*/ 21600 w 21600"/>
              <a:gd name="T13" fmla="*/ 21600 h 21600"/>
            </a:gdLst>
            <a:ahLst/>
            <a:cxnLst>
              <a:cxn ang="0">
                <a:pos x="T0" y="T1"/>
              </a:cxn>
              <a:cxn ang="0">
                <a:pos x="T2" y="T3"/>
              </a:cxn>
              <a:cxn ang="0">
                <a:pos x="T4" y="T5"/>
              </a:cxn>
              <a:cxn ang="0">
                <a:pos x="T6" y="T7"/>
              </a:cxn>
              <a:cxn ang="0">
                <a:pos x="T8" y="T9"/>
              </a:cxn>
            </a:cxnLst>
            <a:rect l="T10" t="T11" r="T12" b="T13"/>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algn="r" eaLnBrk="1">
              <a:buClrTx/>
              <a:buFontTx/>
              <a:buNone/>
            </a:pPr>
            <a:fld id="{F78D252F-37E6-4C5C-8604-F993D77C49E1}" type="slidenum">
              <a:rPr lang="fr-FR" sz="1200">
                <a:solidFill>
                  <a:srgbClr val="000000"/>
                </a:solidFill>
                <a:latin typeface="Calibri" panose="020F0502020204030204" pitchFamily="34" charset="0"/>
              </a:rPr>
              <a:pPr algn="r" eaLnBrk="1">
                <a:buClrTx/>
                <a:buFontTx/>
                <a:buNone/>
              </a:pPr>
              <a:t>37</a:t>
            </a:fld>
            <a:endParaRPr lang="fr-FR" sz="1200">
              <a:solidFill>
                <a:srgbClr val="000000"/>
              </a:solidFill>
              <a:latin typeface="Calibri" panose="020F0502020204030204" pitchFamily="34" charset="0"/>
            </a:endParaRPr>
          </a:p>
        </p:txBody>
      </p:sp>
      <p:sp>
        <p:nvSpPr>
          <p:cNvPr id="64516" name="AutoShape 4"/>
          <p:cNvSpPr>
            <a:spLocks noChangeArrowheads="1"/>
          </p:cNvSpPr>
          <p:nvPr/>
        </p:nvSpPr>
        <p:spPr bwMode="auto">
          <a:xfrm>
            <a:off x="3884613" y="8685213"/>
            <a:ext cx="2970212" cy="455612"/>
          </a:xfrm>
          <a:custGeom>
            <a:avLst/>
            <a:gdLst>
              <a:gd name="G0" fmla="+- 21600 0 0"/>
              <a:gd name="G1" fmla="+- 1 0 0"/>
              <a:gd name="G2" fmla="+- 65535 0 0"/>
              <a:gd name="G3" fmla="*/ 1 16385 2"/>
              <a:gd name="G4" fmla="*/ 1 50009 48160"/>
              <a:gd name="T0" fmla="*/ 0 w 21600"/>
              <a:gd name="T1" fmla="*/ 0 h 21600"/>
              <a:gd name="T2" fmla="*/ 2147483646 w 21600"/>
              <a:gd name="T3" fmla="*/ 0 h 21600"/>
              <a:gd name="T4" fmla="*/ 2147483646 w 21600"/>
              <a:gd name="T5" fmla="*/ 202711292 h 21600"/>
              <a:gd name="T6" fmla="*/ 0 w 21600"/>
              <a:gd name="T7" fmla="*/ 202711292 h 21600"/>
              <a:gd name="T8" fmla="*/ 0 w 21600"/>
              <a:gd name="T9" fmla="*/ 0 h 21600"/>
              <a:gd name="T10" fmla="*/ 0 w 21600"/>
              <a:gd name="T11" fmla="*/ 0 h 21600"/>
              <a:gd name="T12" fmla="*/ 21600 w 21600"/>
              <a:gd name="T13" fmla="*/ 21600 h 21600"/>
            </a:gdLst>
            <a:ahLst/>
            <a:cxnLst>
              <a:cxn ang="0">
                <a:pos x="T0" y="T1"/>
              </a:cxn>
              <a:cxn ang="0">
                <a:pos x="T2" y="T3"/>
              </a:cxn>
              <a:cxn ang="0">
                <a:pos x="T4" y="T5"/>
              </a:cxn>
              <a:cxn ang="0">
                <a:pos x="T6" y="T7"/>
              </a:cxn>
              <a:cxn ang="0">
                <a:pos x="T8" y="T9"/>
              </a:cxn>
            </a:cxnLst>
            <a:rect l="T10" t="T11" r="T12" b="T13"/>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algn="r" eaLnBrk="1">
              <a:buClrTx/>
              <a:buFontTx/>
              <a:buNone/>
            </a:pPr>
            <a:fld id="{29879197-1D58-4122-BF79-88DCA3BFBB35}" type="slidenum">
              <a:rPr lang="fr-FR" sz="1200">
                <a:solidFill>
                  <a:srgbClr val="000000"/>
                </a:solidFill>
                <a:latin typeface="Calibri" panose="020F0502020204030204" pitchFamily="34" charset="0"/>
              </a:rPr>
              <a:pPr algn="r" eaLnBrk="1">
                <a:buClrTx/>
                <a:buFontTx/>
                <a:buNone/>
              </a:pPr>
              <a:t>37</a:t>
            </a:fld>
            <a:endParaRPr lang="fr-FR" sz="1200">
              <a:solidFill>
                <a:srgbClr val="000000"/>
              </a:solidFill>
              <a:latin typeface="Calibri" panose="020F0502020204030204" pitchFamily="34" charset="0"/>
            </a:endParaRPr>
          </a:p>
        </p:txBody>
      </p:sp>
      <p:sp>
        <p:nvSpPr>
          <p:cNvPr id="64517" name="Freeform 5"/>
          <p:cNvSpPr>
            <a:spLocks noChangeArrowheads="1"/>
          </p:cNvSpPr>
          <p:nvPr/>
        </p:nvSpPr>
        <p:spPr bwMode="auto">
          <a:xfrm>
            <a:off x="685800" y="4343400"/>
            <a:ext cx="5486400" cy="4114800"/>
          </a:xfrm>
          <a:custGeom>
            <a:avLst/>
            <a:gdLst>
              <a:gd name="G0" fmla="+- 21600 0 0"/>
              <a:gd name="G1" fmla="+- 1 0 0"/>
              <a:gd name="G2" fmla="+- 65535 0 0"/>
              <a:gd name="G3" fmla="*/ 1 16385 2"/>
              <a:gd name="G4" fmla="*/ 1 50009 48160"/>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Lst>
            <a:ahLst/>
            <a:cxnLst>
              <a:cxn ang="0">
                <a:pos x="T0" y="T1"/>
              </a:cxn>
              <a:cxn ang="0">
                <a:pos x="T2" y="T3"/>
              </a:cxn>
              <a:cxn ang="0">
                <a:pos x="T4" y="T5"/>
              </a:cxn>
              <a:cxn ang="0">
                <a:pos x="T6" y="T7"/>
              </a:cxn>
              <a:cxn ang="0">
                <a:pos x="T8" y="T9"/>
              </a:cxn>
            </a:cxnLst>
            <a:rect l="0" t="0" r="r" b="b"/>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a-IR"/>
          </a:p>
        </p:txBody>
      </p:sp>
    </p:spTree>
    <p:extLst>
      <p:ext uri="{BB962C8B-B14F-4D97-AF65-F5344CB8AC3E}">
        <p14:creationId xmlns:p14="http://schemas.microsoft.com/office/powerpoint/2010/main" val="4271482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4"/>
          <p:cNvSpPr>
            <a:spLocks noGrp="1" noChangeArrowheads="1"/>
          </p:cNvSpPr>
          <p:nvPr>
            <p:ph type="sldNum"/>
          </p:nvPr>
        </p:nvSpPr>
        <p:spPr>
          <a:ln/>
        </p:spPr>
        <p:txBody>
          <a:bodyPr/>
          <a:lstStyle/>
          <a:p>
            <a:fld id="{3426FE43-F45F-4BB8-A9C6-80FEE953413B}" type="slidenum">
              <a:rPr lang="fr-FR"/>
              <a:pPr/>
              <a:t>38</a:t>
            </a:fld>
            <a:endParaRPr lang="fr-FR"/>
          </a:p>
        </p:txBody>
      </p:sp>
      <p:sp>
        <p:nvSpPr>
          <p:cNvPr id="66561" name="Text Box 1"/>
          <p:cNvSpPr txBox="1">
            <a:spLocks noChangeArrowheads="1"/>
          </p:cNvSpPr>
          <p:nvPr/>
        </p:nvSpPr>
        <p:spPr bwMode="auto">
          <a:xfrm>
            <a:off x="4278313" y="10155238"/>
            <a:ext cx="3271837" cy="525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0FDAA585-43E1-42F6-BADE-1EEEBEDB94F1}" type="slidenum">
              <a:rPr lang="fr-FR" sz="1400">
                <a:solidFill>
                  <a:srgbClr val="000000"/>
                </a:solidFill>
                <a:latin typeface="Times New Roman" panose="02020603050405020304" pitchFamily="18" charset="0"/>
              </a:rPr>
              <a:pPr algn="r" eaLnBrk="1">
                <a:lnSpc>
                  <a:spcPct val="95000"/>
                </a:lnSpc>
                <a:buClrTx/>
                <a:buFontTx/>
                <a:buNone/>
              </a:pPr>
              <a:t>38</a:t>
            </a:fld>
            <a:endParaRPr lang="fr-FR" sz="1400">
              <a:solidFill>
                <a:srgbClr val="000000"/>
              </a:solidFill>
              <a:latin typeface="Times New Roman" panose="02020603050405020304" pitchFamily="18" charset="0"/>
            </a:endParaRPr>
          </a:p>
        </p:txBody>
      </p:sp>
      <p:sp>
        <p:nvSpPr>
          <p:cNvPr id="66562" name="Text Box 2"/>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49192EC1-34C2-445A-948B-08A9364C6295}" type="slidenum">
              <a:rPr lang="fr-FR" sz="1400">
                <a:solidFill>
                  <a:srgbClr val="000000"/>
                </a:solidFill>
                <a:latin typeface="Times New Roman" panose="02020603050405020304" pitchFamily="18" charset="0"/>
              </a:rPr>
              <a:pPr algn="r" eaLnBrk="1">
                <a:lnSpc>
                  <a:spcPct val="95000"/>
                </a:lnSpc>
                <a:buClrTx/>
                <a:buFontTx/>
                <a:buNone/>
              </a:pPr>
              <a:t>38</a:t>
            </a:fld>
            <a:endParaRPr lang="fr-FR" sz="1400">
              <a:solidFill>
                <a:srgbClr val="000000"/>
              </a:solidFill>
              <a:latin typeface="Times New Roman" panose="02020603050405020304" pitchFamily="18" charset="0"/>
            </a:endParaRPr>
          </a:p>
        </p:txBody>
      </p:sp>
      <p:sp>
        <p:nvSpPr>
          <p:cNvPr id="66563" name="AutoShape 3"/>
          <p:cNvSpPr>
            <a:spLocks noChangeArrowheads="1"/>
          </p:cNvSpPr>
          <p:nvPr/>
        </p:nvSpPr>
        <p:spPr bwMode="auto">
          <a:xfrm>
            <a:off x="3884613" y="8685213"/>
            <a:ext cx="2968625" cy="454025"/>
          </a:xfrm>
          <a:custGeom>
            <a:avLst/>
            <a:gdLst>
              <a:gd name="G0" fmla="+- 21600 0 0"/>
              <a:gd name="G1" fmla="+- 1 0 0"/>
              <a:gd name="G2" fmla="+- 65535 0 0"/>
              <a:gd name="G3" fmla="*/ 1 16385 2"/>
              <a:gd name="G4" fmla="*/ 1 50009 48160"/>
              <a:gd name="T0" fmla="*/ 0 w 21600"/>
              <a:gd name="T1" fmla="*/ 0 h 21600"/>
              <a:gd name="T2" fmla="*/ 2147483646 w 21600"/>
              <a:gd name="T3" fmla="*/ 0 h 21600"/>
              <a:gd name="T4" fmla="*/ 2147483646 w 21600"/>
              <a:gd name="T5" fmla="*/ 200600394 h 21600"/>
              <a:gd name="T6" fmla="*/ 0 w 21600"/>
              <a:gd name="T7" fmla="*/ 200600394 h 21600"/>
              <a:gd name="T8" fmla="*/ 0 w 21600"/>
              <a:gd name="T9" fmla="*/ 0 h 21600"/>
              <a:gd name="T10" fmla="*/ 0 w 21600"/>
              <a:gd name="T11" fmla="*/ 0 h 21600"/>
              <a:gd name="T12" fmla="*/ 21600 w 21600"/>
              <a:gd name="T13" fmla="*/ 21600 h 21600"/>
            </a:gdLst>
            <a:ahLst/>
            <a:cxnLst>
              <a:cxn ang="0">
                <a:pos x="T0" y="T1"/>
              </a:cxn>
              <a:cxn ang="0">
                <a:pos x="T2" y="T3"/>
              </a:cxn>
              <a:cxn ang="0">
                <a:pos x="T4" y="T5"/>
              </a:cxn>
              <a:cxn ang="0">
                <a:pos x="T6" y="T7"/>
              </a:cxn>
              <a:cxn ang="0">
                <a:pos x="T8" y="T9"/>
              </a:cxn>
            </a:cxnLst>
            <a:rect l="T10" t="T11" r="T12" b="T13"/>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algn="r" eaLnBrk="1">
              <a:buClrTx/>
              <a:buFontTx/>
              <a:buNone/>
            </a:pPr>
            <a:fld id="{E0383A37-6B85-4AA0-8C42-A3ABC3B54B04}" type="slidenum">
              <a:rPr lang="fr-FR" sz="1200">
                <a:solidFill>
                  <a:srgbClr val="000000"/>
                </a:solidFill>
                <a:latin typeface="Calibri" panose="020F0502020204030204" pitchFamily="34" charset="0"/>
              </a:rPr>
              <a:pPr algn="r" eaLnBrk="1">
                <a:buClrTx/>
                <a:buFontTx/>
                <a:buNone/>
              </a:pPr>
              <a:t>38</a:t>
            </a:fld>
            <a:endParaRPr lang="fr-FR" sz="1200">
              <a:solidFill>
                <a:srgbClr val="000000"/>
              </a:solidFill>
              <a:latin typeface="Calibri" panose="020F0502020204030204" pitchFamily="34" charset="0"/>
            </a:endParaRPr>
          </a:p>
        </p:txBody>
      </p:sp>
      <p:sp>
        <p:nvSpPr>
          <p:cNvPr id="66564" name="Rectangle 4"/>
          <p:cNvSpPr>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a-IR"/>
          </a:p>
        </p:txBody>
      </p:sp>
    </p:spTree>
    <p:extLst>
      <p:ext uri="{BB962C8B-B14F-4D97-AF65-F5344CB8AC3E}">
        <p14:creationId xmlns:p14="http://schemas.microsoft.com/office/powerpoint/2010/main" val="2939318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4"/>
          <p:cNvSpPr>
            <a:spLocks noGrp="1" noChangeArrowheads="1"/>
          </p:cNvSpPr>
          <p:nvPr>
            <p:ph type="sldNum"/>
          </p:nvPr>
        </p:nvSpPr>
        <p:spPr>
          <a:ln/>
        </p:spPr>
        <p:txBody>
          <a:bodyPr/>
          <a:lstStyle/>
          <a:p>
            <a:fld id="{23370107-77E7-4F6A-8321-12A21ACF50B8}" type="slidenum">
              <a:rPr lang="fr-FR"/>
              <a:pPr/>
              <a:t>39</a:t>
            </a:fld>
            <a:endParaRPr lang="fr-FR"/>
          </a:p>
        </p:txBody>
      </p:sp>
      <p:sp>
        <p:nvSpPr>
          <p:cNvPr id="67585" name="Text Box 1"/>
          <p:cNvSpPr txBox="1">
            <a:spLocks noChangeArrowheads="1"/>
          </p:cNvSpPr>
          <p:nvPr/>
        </p:nvSpPr>
        <p:spPr bwMode="auto">
          <a:xfrm>
            <a:off x="4278313" y="10155238"/>
            <a:ext cx="3271837" cy="525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0CCB74A6-AC8C-49EF-B569-D7B221AF2A16}" type="slidenum">
              <a:rPr lang="fr-FR" sz="1400">
                <a:solidFill>
                  <a:srgbClr val="000000"/>
                </a:solidFill>
                <a:latin typeface="Times New Roman" panose="02020603050405020304" pitchFamily="18" charset="0"/>
              </a:rPr>
              <a:pPr algn="r" eaLnBrk="1">
                <a:lnSpc>
                  <a:spcPct val="95000"/>
                </a:lnSpc>
                <a:buClrTx/>
                <a:buFontTx/>
                <a:buNone/>
              </a:pPr>
              <a:t>39</a:t>
            </a:fld>
            <a:endParaRPr lang="fr-FR" sz="1400">
              <a:solidFill>
                <a:srgbClr val="000000"/>
              </a:solidFill>
              <a:latin typeface="Times New Roman" panose="02020603050405020304" pitchFamily="18" charset="0"/>
            </a:endParaRPr>
          </a:p>
        </p:txBody>
      </p:sp>
      <p:sp>
        <p:nvSpPr>
          <p:cNvPr id="67586" name="Text Box 2"/>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77E96689-ED15-4C1E-B242-E242BE823678}" type="slidenum">
              <a:rPr lang="fr-FR" sz="1400">
                <a:solidFill>
                  <a:srgbClr val="000000"/>
                </a:solidFill>
                <a:latin typeface="Times New Roman" panose="02020603050405020304" pitchFamily="18" charset="0"/>
              </a:rPr>
              <a:pPr algn="r" eaLnBrk="1">
                <a:lnSpc>
                  <a:spcPct val="95000"/>
                </a:lnSpc>
                <a:buClrTx/>
                <a:buFontTx/>
                <a:buNone/>
              </a:pPr>
              <a:t>39</a:t>
            </a:fld>
            <a:endParaRPr lang="fr-FR" sz="1400">
              <a:solidFill>
                <a:srgbClr val="000000"/>
              </a:solidFill>
              <a:latin typeface="Times New Roman" panose="02020603050405020304" pitchFamily="18" charset="0"/>
            </a:endParaRPr>
          </a:p>
        </p:txBody>
      </p:sp>
      <p:sp>
        <p:nvSpPr>
          <p:cNvPr id="67587" name="AutoShape 3"/>
          <p:cNvSpPr>
            <a:spLocks noChangeArrowheads="1"/>
          </p:cNvSpPr>
          <p:nvPr/>
        </p:nvSpPr>
        <p:spPr bwMode="auto">
          <a:xfrm>
            <a:off x="3884613" y="8685213"/>
            <a:ext cx="2968625" cy="454025"/>
          </a:xfrm>
          <a:custGeom>
            <a:avLst/>
            <a:gdLst>
              <a:gd name="G0" fmla="+- 21600 0 0"/>
              <a:gd name="G1" fmla="+- 1 0 0"/>
              <a:gd name="G2" fmla="+- 65535 0 0"/>
              <a:gd name="G3" fmla="*/ 1 16385 2"/>
              <a:gd name="G4" fmla="*/ 1 50009 48160"/>
              <a:gd name="T0" fmla="*/ 0 w 21600"/>
              <a:gd name="T1" fmla="*/ 0 h 21600"/>
              <a:gd name="T2" fmla="*/ 2147483646 w 21600"/>
              <a:gd name="T3" fmla="*/ 0 h 21600"/>
              <a:gd name="T4" fmla="*/ 2147483646 w 21600"/>
              <a:gd name="T5" fmla="*/ 200600394 h 21600"/>
              <a:gd name="T6" fmla="*/ 0 w 21600"/>
              <a:gd name="T7" fmla="*/ 200600394 h 21600"/>
              <a:gd name="T8" fmla="*/ 0 w 21600"/>
              <a:gd name="T9" fmla="*/ 0 h 21600"/>
              <a:gd name="T10" fmla="*/ 0 w 21600"/>
              <a:gd name="T11" fmla="*/ 0 h 21600"/>
              <a:gd name="T12" fmla="*/ 21600 w 21600"/>
              <a:gd name="T13" fmla="*/ 21600 h 21600"/>
            </a:gdLst>
            <a:ahLst/>
            <a:cxnLst>
              <a:cxn ang="0">
                <a:pos x="T0" y="T1"/>
              </a:cxn>
              <a:cxn ang="0">
                <a:pos x="T2" y="T3"/>
              </a:cxn>
              <a:cxn ang="0">
                <a:pos x="T4" y="T5"/>
              </a:cxn>
              <a:cxn ang="0">
                <a:pos x="T6" y="T7"/>
              </a:cxn>
              <a:cxn ang="0">
                <a:pos x="T8" y="T9"/>
              </a:cxn>
            </a:cxnLst>
            <a:rect l="T10" t="T11" r="T12" b="T13"/>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algn="r" eaLnBrk="1">
              <a:buClrTx/>
              <a:buFontTx/>
              <a:buNone/>
            </a:pPr>
            <a:fld id="{A34CA8E2-BF87-4167-AC72-361155F1CC96}" type="slidenum">
              <a:rPr lang="fr-FR" sz="1200">
                <a:solidFill>
                  <a:srgbClr val="000000"/>
                </a:solidFill>
                <a:latin typeface="Calibri" panose="020F0502020204030204" pitchFamily="34" charset="0"/>
              </a:rPr>
              <a:pPr algn="r" eaLnBrk="1">
                <a:buClrTx/>
                <a:buFontTx/>
                <a:buNone/>
              </a:pPr>
              <a:t>39</a:t>
            </a:fld>
            <a:endParaRPr lang="fr-FR" sz="1200">
              <a:solidFill>
                <a:srgbClr val="000000"/>
              </a:solidFill>
              <a:latin typeface="Calibri" panose="020F0502020204030204" pitchFamily="34" charset="0"/>
            </a:endParaRPr>
          </a:p>
        </p:txBody>
      </p:sp>
      <p:sp>
        <p:nvSpPr>
          <p:cNvPr id="67588" name="Rectangle 4"/>
          <p:cNvSpPr>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a-IR"/>
          </a:p>
        </p:txBody>
      </p:sp>
    </p:spTree>
    <p:extLst>
      <p:ext uri="{BB962C8B-B14F-4D97-AF65-F5344CB8AC3E}">
        <p14:creationId xmlns:p14="http://schemas.microsoft.com/office/powerpoint/2010/main" val="2539363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4"/>
          <p:cNvSpPr>
            <a:spLocks noGrp="1" noChangeArrowheads="1"/>
          </p:cNvSpPr>
          <p:nvPr>
            <p:ph type="sldNum"/>
          </p:nvPr>
        </p:nvSpPr>
        <p:spPr>
          <a:ln/>
        </p:spPr>
        <p:txBody>
          <a:bodyPr/>
          <a:lstStyle/>
          <a:p>
            <a:fld id="{F36BCA52-9D50-4C24-A78C-C55EBDD3175C}" type="slidenum">
              <a:rPr lang="fr-FR"/>
              <a:pPr/>
              <a:t>40</a:t>
            </a:fld>
            <a:endParaRPr lang="fr-FR"/>
          </a:p>
        </p:txBody>
      </p:sp>
      <p:sp>
        <p:nvSpPr>
          <p:cNvPr id="68609" name="Text Box 1"/>
          <p:cNvSpPr txBox="1">
            <a:spLocks noChangeArrowheads="1"/>
          </p:cNvSpPr>
          <p:nvPr/>
        </p:nvSpPr>
        <p:spPr bwMode="auto">
          <a:xfrm>
            <a:off x="4278313" y="10155238"/>
            <a:ext cx="3271837" cy="525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1DC68838-146A-468D-A542-D2373E622ADD}" type="slidenum">
              <a:rPr lang="fr-FR" sz="1400">
                <a:solidFill>
                  <a:srgbClr val="000000"/>
                </a:solidFill>
                <a:latin typeface="Times New Roman" panose="02020603050405020304" pitchFamily="18" charset="0"/>
              </a:rPr>
              <a:pPr algn="r" eaLnBrk="1">
                <a:lnSpc>
                  <a:spcPct val="95000"/>
                </a:lnSpc>
                <a:buClrTx/>
                <a:buFontTx/>
                <a:buNone/>
              </a:pPr>
              <a:t>40</a:t>
            </a:fld>
            <a:endParaRPr lang="fr-FR" sz="1400">
              <a:solidFill>
                <a:srgbClr val="000000"/>
              </a:solidFill>
              <a:latin typeface="Times New Roman" panose="02020603050405020304" pitchFamily="18" charset="0"/>
            </a:endParaRPr>
          </a:p>
        </p:txBody>
      </p:sp>
      <p:sp>
        <p:nvSpPr>
          <p:cNvPr id="68610" name="Text Box 2"/>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A4B7A294-560F-4E72-B1AB-12A8192B0B5A}" type="slidenum">
              <a:rPr lang="fr-FR" sz="1400">
                <a:solidFill>
                  <a:srgbClr val="000000"/>
                </a:solidFill>
                <a:latin typeface="Times New Roman" panose="02020603050405020304" pitchFamily="18" charset="0"/>
              </a:rPr>
              <a:pPr algn="r" eaLnBrk="1">
                <a:lnSpc>
                  <a:spcPct val="95000"/>
                </a:lnSpc>
                <a:buClrTx/>
                <a:buFontTx/>
                <a:buNone/>
              </a:pPr>
              <a:t>40</a:t>
            </a:fld>
            <a:endParaRPr lang="fr-FR" sz="1400">
              <a:solidFill>
                <a:srgbClr val="000000"/>
              </a:solidFill>
              <a:latin typeface="Times New Roman" panose="02020603050405020304" pitchFamily="18" charset="0"/>
            </a:endParaRPr>
          </a:p>
        </p:txBody>
      </p:sp>
      <p:sp>
        <p:nvSpPr>
          <p:cNvPr id="68611" name="AutoShape 3"/>
          <p:cNvSpPr>
            <a:spLocks noChangeArrowheads="1"/>
          </p:cNvSpPr>
          <p:nvPr/>
        </p:nvSpPr>
        <p:spPr bwMode="auto">
          <a:xfrm>
            <a:off x="3884613" y="8685213"/>
            <a:ext cx="2968625" cy="454025"/>
          </a:xfrm>
          <a:custGeom>
            <a:avLst/>
            <a:gdLst>
              <a:gd name="G0" fmla="+- 21600 0 0"/>
              <a:gd name="G1" fmla="+- 1 0 0"/>
              <a:gd name="G2" fmla="+- 65535 0 0"/>
              <a:gd name="G3" fmla="*/ 1 16385 2"/>
              <a:gd name="G4" fmla="*/ 1 50009 48160"/>
              <a:gd name="T0" fmla="*/ 0 w 21600"/>
              <a:gd name="T1" fmla="*/ 0 h 21600"/>
              <a:gd name="T2" fmla="*/ 2147483646 w 21600"/>
              <a:gd name="T3" fmla="*/ 0 h 21600"/>
              <a:gd name="T4" fmla="*/ 2147483646 w 21600"/>
              <a:gd name="T5" fmla="*/ 200600394 h 21600"/>
              <a:gd name="T6" fmla="*/ 0 w 21600"/>
              <a:gd name="T7" fmla="*/ 200600394 h 21600"/>
              <a:gd name="T8" fmla="*/ 0 w 21600"/>
              <a:gd name="T9" fmla="*/ 0 h 21600"/>
              <a:gd name="T10" fmla="*/ 0 w 21600"/>
              <a:gd name="T11" fmla="*/ 0 h 21600"/>
              <a:gd name="T12" fmla="*/ 21600 w 21600"/>
              <a:gd name="T13" fmla="*/ 21600 h 21600"/>
            </a:gdLst>
            <a:ahLst/>
            <a:cxnLst>
              <a:cxn ang="0">
                <a:pos x="T0" y="T1"/>
              </a:cxn>
              <a:cxn ang="0">
                <a:pos x="T2" y="T3"/>
              </a:cxn>
              <a:cxn ang="0">
                <a:pos x="T4" y="T5"/>
              </a:cxn>
              <a:cxn ang="0">
                <a:pos x="T6" y="T7"/>
              </a:cxn>
              <a:cxn ang="0">
                <a:pos x="T8" y="T9"/>
              </a:cxn>
            </a:cxnLst>
            <a:rect l="T10" t="T11" r="T12" b="T13"/>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algn="r" eaLnBrk="1">
              <a:buClrTx/>
              <a:buFontTx/>
              <a:buNone/>
            </a:pPr>
            <a:fld id="{4EB07249-5CE5-4CA0-9CAA-17E05CD7C4EA}" type="slidenum">
              <a:rPr lang="fr-FR" sz="1200">
                <a:solidFill>
                  <a:srgbClr val="000000"/>
                </a:solidFill>
                <a:latin typeface="Calibri" panose="020F0502020204030204" pitchFamily="34" charset="0"/>
              </a:rPr>
              <a:pPr algn="r" eaLnBrk="1">
                <a:buClrTx/>
                <a:buFontTx/>
                <a:buNone/>
              </a:pPr>
              <a:t>40</a:t>
            </a:fld>
            <a:endParaRPr lang="fr-FR" sz="1200">
              <a:solidFill>
                <a:srgbClr val="000000"/>
              </a:solidFill>
              <a:latin typeface="Calibri" panose="020F0502020204030204" pitchFamily="34" charset="0"/>
            </a:endParaRPr>
          </a:p>
        </p:txBody>
      </p:sp>
      <p:sp>
        <p:nvSpPr>
          <p:cNvPr id="68612" name="Rectangle 4"/>
          <p:cNvSpPr>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a-IR"/>
          </a:p>
        </p:txBody>
      </p:sp>
    </p:spTree>
    <p:extLst>
      <p:ext uri="{BB962C8B-B14F-4D97-AF65-F5344CB8AC3E}">
        <p14:creationId xmlns:p14="http://schemas.microsoft.com/office/powerpoint/2010/main" val="2321063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642D9646-E5EA-4B30-9494-61BC3ED11246}" type="slidenum">
              <a:rPr lang="fr-FR"/>
              <a:pPr/>
              <a:t>41</a:t>
            </a:fld>
            <a:endParaRPr lang="fr-FR"/>
          </a:p>
        </p:txBody>
      </p:sp>
      <p:sp>
        <p:nvSpPr>
          <p:cNvPr id="65537" name="Text Box 1"/>
          <p:cNvSpPr txBox="1">
            <a:spLocks noChangeArrowheads="1"/>
          </p:cNvSpPr>
          <p:nvPr/>
        </p:nvSpPr>
        <p:spPr bwMode="auto">
          <a:xfrm>
            <a:off x="4278313" y="10155238"/>
            <a:ext cx="3271837" cy="525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5B0CDEB1-2CB2-4B59-9E26-249A3F5B96F3}" type="slidenum">
              <a:rPr lang="fr-FR" sz="1400">
                <a:solidFill>
                  <a:srgbClr val="000000"/>
                </a:solidFill>
                <a:latin typeface="Times New Roman" panose="02020603050405020304" pitchFamily="18" charset="0"/>
              </a:rPr>
              <a:pPr algn="r" eaLnBrk="1">
                <a:lnSpc>
                  <a:spcPct val="95000"/>
                </a:lnSpc>
                <a:buClrTx/>
                <a:buFontTx/>
                <a:buNone/>
              </a:pPr>
              <a:t>41</a:t>
            </a:fld>
            <a:endParaRPr lang="fr-FR" sz="1400">
              <a:solidFill>
                <a:srgbClr val="000000"/>
              </a:solidFill>
              <a:latin typeface="Times New Roman" panose="02020603050405020304" pitchFamily="18" charset="0"/>
            </a:endParaRPr>
          </a:p>
        </p:txBody>
      </p:sp>
      <p:sp>
        <p:nvSpPr>
          <p:cNvPr id="65538" name="Text Box 2"/>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0C47634A-7B1E-4C9A-BEDA-C0A9A73A59E6}" type="slidenum">
              <a:rPr lang="fr-FR" sz="1400">
                <a:solidFill>
                  <a:srgbClr val="000000"/>
                </a:solidFill>
                <a:latin typeface="Times New Roman" panose="02020603050405020304" pitchFamily="18" charset="0"/>
              </a:rPr>
              <a:pPr algn="r" eaLnBrk="1">
                <a:lnSpc>
                  <a:spcPct val="95000"/>
                </a:lnSpc>
                <a:buClrTx/>
                <a:buFontTx/>
                <a:buNone/>
              </a:pPr>
              <a:t>41</a:t>
            </a:fld>
            <a:endParaRPr lang="fr-FR" sz="1400">
              <a:solidFill>
                <a:srgbClr val="000000"/>
              </a:solidFill>
              <a:latin typeface="Times New Roman" panose="02020603050405020304" pitchFamily="18" charset="0"/>
            </a:endParaRPr>
          </a:p>
        </p:txBody>
      </p:sp>
      <p:sp>
        <p:nvSpPr>
          <p:cNvPr id="65539" name="AutoShape 3"/>
          <p:cNvSpPr>
            <a:spLocks noChangeArrowheads="1"/>
          </p:cNvSpPr>
          <p:nvPr/>
        </p:nvSpPr>
        <p:spPr bwMode="auto">
          <a:xfrm>
            <a:off x="3884613" y="8685213"/>
            <a:ext cx="2968625" cy="454025"/>
          </a:xfrm>
          <a:custGeom>
            <a:avLst/>
            <a:gdLst>
              <a:gd name="G0" fmla="+- 21600 0 0"/>
              <a:gd name="G1" fmla="+- 1 0 0"/>
              <a:gd name="G2" fmla="+- 65535 0 0"/>
              <a:gd name="G3" fmla="*/ 1 16385 2"/>
              <a:gd name="G4" fmla="*/ 1 50009 48160"/>
              <a:gd name="T0" fmla="*/ 0 w 21600"/>
              <a:gd name="T1" fmla="*/ 0 h 21600"/>
              <a:gd name="T2" fmla="*/ 2147483646 w 21600"/>
              <a:gd name="T3" fmla="*/ 0 h 21600"/>
              <a:gd name="T4" fmla="*/ 2147483646 w 21600"/>
              <a:gd name="T5" fmla="*/ 200600394 h 21600"/>
              <a:gd name="T6" fmla="*/ 0 w 21600"/>
              <a:gd name="T7" fmla="*/ 200600394 h 21600"/>
              <a:gd name="T8" fmla="*/ 0 w 21600"/>
              <a:gd name="T9" fmla="*/ 0 h 21600"/>
              <a:gd name="T10" fmla="*/ 0 w 21600"/>
              <a:gd name="T11" fmla="*/ 0 h 21600"/>
              <a:gd name="T12" fmla="*/ 21600 w 21600"/>
              <a:gd name="T13" fmla="*/ 21600 h 21600"/>
            </a:gdLst>
            <a:ahLst/>
            <a:cxnLst>
              <a:cxn ang="0">
                <a:pos x="T0" y="T1"/>
              </a:cxn>
              <a:cxn ang="0">
                <a:pos x="T2" y="T3"/>
              </a:cxn>
              <a:cxn ang="0">
                <a:pos x="T4" y="T5"/>
              </a:cxn>
              <a:cxn ang="0">
                <a:pos x="T6" y="T7"/>
              </a:cxn>
              <a:cxn ang="0">
                <a:pos x="T8" y="T9"/>
              </a:cxn>
            </a:cxnLst>
            <a:rect l="T10" t="T11" r="T12" b="T13"/>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algn="r" eaLnBrk="1">
              <a:buClrTx/>
              <a:buFontTx/>
              <a:buNone/>
            </a:pPr>
            <a:fld id="{3767F668-2C66-4A42-9019-643B88E3A3CB}" type="slidenum">
              <a:rPr lang="fr-FR" sz="1200">
                <a:solidFill>
                  <a:srgbClr val="000000"/>
                </a:solidFill>
                <a:latin typeface="Calibri" panose="020F0502020204030204" pitchFamily="34" charset="0"/>
              </a:rPr>
              <a:pPr algn="r" eaLnBrk="1">
                <a:buClrTx/>
                <a:buFontTx/>
                <a:buNone/>
              </a:pPr>
              <a:t>41</a:t>
            </a:fld>
            <a:endParaRPr lang="fr-FR" sz="1200">
              <a:solidFill>
                <a:srgbClr val="000000"/>
              </a:solidFill>
              <a:latin typeface="Calibri" panose="020F0502020204030204" pitchFamily="34" charset="0"/>
            </a:endParaRPr>
          </a:p>
        </p:txBody>
      </p:sp>
      <p:sp>
        <p:nvSpPr>
          <p:cNvPr id="65540" name="AutoShape 4"/>
          <p:cNvSpPr>
            <a:spLocks noChangeArrowheads="1"/>
          </p:cNvSpPr>
          <p:nvPr/>
        </p:nvSpPr>
        <p:spPr bwMode="auto">
          <a:xfrm>
            <a:off x="3884613" y="8685213"/>
            <a:ext cx="2970212" cy="455612"/>
          </a:xfrm>
          <a:custGeom>
            <a:avLst/>
            <a:gdLst>
              <a:gd name="G0" fmla="+- 21600 0 0"/>
              <a:gd name="G1" fmla="+- 1 0 0"/>
              <a:gd name="G2" fmla="+- 65535 0 0"/>
              <a:gd name="G3" fmla="*/ 1 16385 2"/>
              <a:gd name="G4" fmla="*/ 1 50009 48160"/>
              <a:gd name="T0" fmla="*/ 0 w 21600"/>
              <a:gd name="T1" fmla="*/ 0 h 21600"/>
              <a:gd name="T2" fmla="*/ 2147483646 w 21600"/>
              <a:gd name="T3" fmla="*/ 0 h 21600"/>
              <a:gd name="T4" fmla="*/ 2147483646 w 21600"/>
              <a:gd name="T5" fmla="*/ 202711292 h 21600"/>
              <a:gd name="T6" fmla="*/ 0 w 21600"/>
              <a:gd name="T7" fmla="*/ 202711292 h 21600"/>
              <a:gd name="T8" fmla="*/ 0 w 21600"/>
              <a:gd name="T9" fmla="*/ 0 h 21600"/>
              <a:gd name="T10" fmla="*/ 0 w 21600"/>
              <a:gd name="T11" fmla="*/ 0 h 21600"/>
              <a:gd name="T12" fmla="*/ 21600 w 21600"/>
              <a:gd name="T13" fmla="*/ 21600 h 21600"/>
            </a:gdLst>
            <a:ahLst/>
            <a:cxnLst>
              <a:cxn ang="0">
                <a:pos x="T0" y="T1"/>
              </a:cxn>
              <a:cxn ang="0">
                <a:pos x="T2" y="T3"/>
              </a:cxn>
              <a:cxn ang="0">
                <a:pos x="T4" y="T5"/>
              </a:cxn>
              <a:cxn ang="0">
                <a:pos x="T6" y="T7"/>
              </a:cxn>
              <a:cxn ang="0">
                <a:pos x="T8" y="T9"/>
              </a:cxn>
            </a:cxnLst>
            <a:rect l="T10" t="T11" r="T12" b="T13"/>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algn="r" eaLnBrk="1">
              <a:buClrTx/>
              <a:buFontTx/>
              <a:buNone/>
            </a:pPr>
            <a:fld id="{A6B929CE-9F5B-4B42-A484-63D1A9B2677E}" type="slidenum">
              <a:rPr lang="fr-FR" sz="1200">
                <a:solidFill>
                  <a:srgbClr val="000000"/>
                </a:solidFill>
                <a:latin typeface="Calibri" panose="020F0502020204030204" pitchFamily="34" charset="0"/>
              </a:rPr>
              <a:pPr algn="r" eaLnBrk="1">
                <a:buClrTx/>
                <a:buFontTx/>
                <a:buNone/>
              </a:pPr>
              <a:t>41</a:t>
            </a:fld>
            <a:endParaRPr lang="fr-FR" sz="1200">
              <a:solidFill>
                <a:srgbClr val="000000"/>
              </a:solidFill>
              <a:latin typeface="Calibri" panose="020F0502020204030204" pitchFamily="34" charset="0"/>
            </a:endParaRPr>
          </a:p>
        </p:txBody>
      </p:sp>
      <p:sp>
        <p:nvSpPr>
          <p:cNvPr id="65541" name="Freeform 5"/>
          <p:cNvSpPr>
            <a:spLocks noChangeArrowheads="1"/>
          </p:cNvSpPr>
          <p:nvPr/>
        </p:nvSpPr>
        <p:spPr bwMode="auto">
          <a:xfrm>
            <a:off x="685800" y="4343400"/>
            <a:ext cx="5486400" cy="4114800"/>
          </a:xfrm>
          <a:custGeom>
            <a:avLst/>
            <a:gdLst>
              <a:gd name="G0" fmla="+- 21600 0 0"/>
              <a:gd name="G1" fmla="+- 1 0 0"/>
              <a:gd name="G2" fmla="+- 65535 0 0"/>
              <a:gd name="G3" fmla="*/ 1 16385 2"/>
              <a:gd name="G4" fmla="*/ 1 50009 48160"/>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Lst>
            <a:ahLst/>
            <a:cxnLst>
              <a:cxn ang="0">
                <a:pos x="T0" y="T1"/>
              </a:cxn>
              <a:cxn ang="0">
                <a:pos x="T2" y="T3"/>
              </a:cxn>
              <a:cxn ang="0">
                <a:pos x="T4" y="T5"/>
              </a:cxn>
              <a:cxn ang="0">
                <a:pos x="T6" y="T7"/>
              </a:cxn>
              <a:cxn ang="0">
                <a:pos x="T8" y="T9"/>
              </a:cxn>
            </a:cxnLst>
            <a:rect l="0" t="0" r="r" b="b"/>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a-IR"/>
          </a:p>
        </p:txBody>
      </p:sp>
    </p:spTree>
    <p:extLst>
      <p:ext uri="{BB962C8B-B14F-4D97-AF65-F5344CB8AC3E}">
        <p14:creationId xmlns:p14="http://schemas.microsoft.com/office/powerpoint/2010/main" val="1929720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4"/>
          <p:cNvSpPr>
            <a:spLocks noGrp="1" noChangeArrowheads="1"/>
          </p:cNvSpPr>
          <p:nvPr>
            <p:ph type="sldNum"/>
          </p:nvPr>
        </p:nvSpPr>
        <p:spPr>
          <a:ln/>
        </p:spPr>
        <p:txBody>
          <a:bodyPr/>
          <a:lstStyle/>
          <a:p>
            <a:fld id="{409B8E31-22F0-4F16-92AB-50CE400552A4}" type="slidenum">
              <a:rPr lang="fr-FR"/>
              <a:pPr/>
              <a:t>42</a:t>
            </a:fld>
            <a:endParaRPr lang="fr-FR"/>
          </a:p>
        </p:txBody>
      </p:sp>
      <p:sp>
        <p:nvSpPr>
          <p:cNvPr id="70657" name="Text Box 1"/>
          <p:cNvSpPr txBox="1">
            <a:spLocks noChangeArrowheads="1"/>
          </p:cNvSpPr>
          <p:nvPr/>
        </p:nvSpPr>
        <p:spPr bwMode="auto">
          <a:xfrm>
            <a:off x="4278313" y="10155238"/>
            <a:ext cx="326707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506D8A7D-1BBA-46E9-9A87-154E271E2D37}" type="slidenum">
              <a:rPr lang="fr-FR" sz="1400">
                <a:solidFill>
                  <a:srgbClr val="000000"/>
                </a:solidFill>
                <a:latin typeface="Times New Roman" panose="02020603050405020304" pitchFamily="18" charset="0"/>
                <a:cs typeface="Arial Unicode MS" panose="020B0604020202020204" pitchFamily="34" charset="-128"/>
              </a:rPr>
              <a:pPr algn="r" eaLnBrk="1">
                <a:lnSpc>
                  <a:spcPct val="95000"/>
                </a:lnSpc>
                <a:buClrTx/>
                <a:buFontTx/>
                <a:buNone/>
              </a:pPr>
              <a:t>42</a:t>
            </a:fld>
            <a:endParaRPr lang="fr-FR" sz="1400">
              <a:solidFill>
                <a:srgbClr val="000000"/>
              </a:solidFill>
              <a:latin typeface="Times New Roman" panose="02020603050405020304" pitchFamily="18" charset="0"/>
              <a:cs typeface="Arial Unicode MS" panose="020B0604020202020204" pitchFamily="34" charset="-128"/>
            </a:endParaRPr>
          </a:p>
        </p:txBody>
      </p:sp>
      <p:sp>
        <p:nvSpPr>
          <p:cNvPr id="70658" name="Text Box 2"/>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347F02A5-E3A2-416C-BB4D-83AFA41BB4A1}" type="slidenum">
              <a:rPr lang="fr-FR" sz="1400">
                <a:solidFill>
                  <a:srgbClr val="000000"/>
                </a:solidFill>
                <a:latin typeface="Times New Roman" panose="02020603050405020304" pitchFamily="18" charset="0"/>
                <a:cs typeface="Arial Unicode MS" panose="020B0604020202020204" pitchFamily="34" charset="-128"/>
              </a:rPr>
              <a:pPr algn="r" eaLnBrk="1">
                <a:lnSpc>
                  <a:spcPct val="95000"/>
                </a:lnSpc>
                <a:buClrTx/>
                <a:buFontTx/>
                <a:buNone/>
              </a:pPr>
              <a:t>42</a:t>
            </a:fld>
            <a:endParaRPr lang="fr-FR" sz="1400">
              <a:solidFill>
                <a:srgbClr val="000000"/>
              </a:solidFill>
              <a:latin typeface="Times New Roman" panose="02020603050405020304" pitchFamily="18" charset="0"/>
              <a:cs typeface="Arial Unicode MS" panose="020B0604020202020204" pitchFamily="34" charset="-128"/>
            </a:endParaRPr>
          </a:p>
        </p:txBody>
      </p:sp>
      <p:sp>
        <p:nvSpPr>
          <p:cNvPr id="70659" name="Rectangle 3"/>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60" name="Rectangle 4"/>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a-IR"/>
          </a:p>
        </p:txBody>
      </p:sp>
    </p:spTree>
    <p:extLst>
      <p:ext uri="{BB962C8B-B14F-4D97-AF65-F5344CB8AC3E}">
        <p14:creationId xmlns:p14="http://schemas.microsoft.com/office/powerpoint/2010/main" val="737621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صفحه نخست">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173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صفحه نخست">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4508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bg>
      <p:bgPr>
        <a:gradFill flip="none" rotWithShape="1">
          <a:gsLst>
            <a:gs pos="49000">
              <a:schemeClr val="bg1"/>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 xmlns:a16="http://schemas.microsoft.com/office/drawing/2014/main" id="{0BB159E5-94E4-418B-8FD8-C744501FE774}"/>
              </a:ext>
            </a:extLst>
          </p:cNvPr>
          <p:cNvSpPr>
            <a:spLocks noGrp="1"/>
          </p:cNvSpPr>
          <p:nvPr>
            <p:ph idx="1" hasCustomPrompt="1"/>
          </p:nvPr>
        </p:nvSpPr>
        <p:spPr>
          <a:xfrm>
            <a:off x="822960" y="1676400"/>
            <a:ext cx="10587990" cy="4254500"/>
          </a:xfrm>
          <a:prstGeom prst="rect">
            <a:avLst/>
          </a:prstGeom>
        </p:spPr>
        <p:txBody>
          <a:bodyPr/>
          <a:lstStyle>
            <a:lvl1pPr algn="r" rtl="1">
              <a:defRPr b="1">
                <a:cs typeface="B Mitra" panose="00000400000000000000" pitchFamily="2" charset="-78"/>
              </a:defRPr>
            </a:lvl1pPr>
            <a:lvl2pPr algn="r" rtl="1">
              <a:defRPr>
                <a:cs typeface="B Mitra" panose="00000400000000000000" pitchFamily="2" charset="-78"/>
              </a:defRPr>
            </a:lvl2pPr>
            <a:lvl3pPr algn="r" rtl="1">
              <a:defRPr>
                <a:cs typeface="B Mitra" panose="00000400000000000000" pitchFamily="2" charset="-78"/>
              </a:defRPr>
            </a:lvl3pPr>
            <a:lvl4pPr algn="r" rtl="1">
              <a:defRPr>
                <a:cs typeface="B Mitra" panose="00000400000000000000" pitchFamily="2" charset="-78"/>
              </a:defRPr>
            </a:lvl4pPr>
            <a:lvl5pPr algn="r" rtl="1">
              <a:defRPr>
                <a:cs typeface="B Mitra" panose="00000400000000000000" pitchFamily="2" charset="-78"/>
              </a:defRPr>
            </a:lvl5pPr>
          </a:lstStyle>
          <a:p>
            <a:pPr lvl="0"/>
            <a:r>
              <a:rPr lang="fa-IR" dirty="0"/>
              <a:t>برای اضافه کردن متن کلیک کنید</a:t>
            </a:r>
            <a:endParaRPr lang="en-US" dirty="0"/>
          </a:p>
          <a:p>
            <a:pPr lvl="1"/>
            <a:r>
              <a:rPr lang="fa-IR" dirty="0"/>
              <a:t>سطح دوم</a:t>
            </a:r>
            <a:endParaRPr lang="en-US" dirty="0"/>
          </a:p>
          <a:p>
            <a:pPr lvl="2"/>
            <a:r>
              <a:rPr lang="fa-IR" dirty="0"/>
              <a:t>سطح سوم</a:t>
            </a:r>
            <a:endParaRPr lang="en-US" dirty="0"/>
          </a:p>
          <a:p>
            <a:pPr lvl="3"/>
            <a:r>
              <a:rPr lang="fa-IR" dirty="0"/>
              <a:t>سطح چهارم</a:t>
            </a:r>
            <a:endParaRPr lang="en-US" dirty="0"/>
          </a:p>
          <a:p>
            <a:pPr lvl="4"/>
            <a:r>
              <a:rPr lang="fa-IR" dirty="0"/>
              <a:t>سطح پنجم</a:t>
            </a:r>
            <a:endParaRPr lang="en-US" dirty="0"/>
          </a:p>
        </p:txBody>
      </p:sp>
    </p:spTree>
    <p:extLst>
      <p:ext uri="{BB962C8B-B14F-4D97-AF65-F5344CB8AC3E}">
        <p14:creationId xmlns:p14="http://schemas.microsoft.com/office/powerpoint/2010/main" val="1089706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a:prstGeom prst="rect">
            <a:avLst/>
          </a:prstGeo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a:prstGeom prst="rect">
            <a:avLst/>
          </a:prstGeo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770811" y="6367236"/>
            <a:ext cx="2743200" cy="365125"/>
          </a:xfrm>
          <a:prstGeom prst="rect">
            <a:avLst/>
          </a:prstGeom>
        </p:spPr>
        <p:txBody>
          <a:bodyPr/>
          <a:lstStyle/>
          <a:p>
            <a:fld id="{1F5AA01A-1B02-42B0-A6C2-B8BEF898ABA0}" type="datetime1">
              <a:rPr lang="en-US" smtClean="0"/>
              <a:t>4/30/2019</a:t>
            </a:fld>
            <a:endParaRPr lang="en-US" dirty="0"/>
          </a:p>
        </p:txBody>
      </p:sp>
      <p:sp>
        <p:nvSpPr>
          <p:cNvPr id="5" name="Footer Placeholder 4"/>
          <p:cNvSpPr>
            <a:spLocks noGrp="1"/>
          </p:cNvSpPr>
          <p:nvPr>
            <p:ph type="ftr" sz="quarter" idx="11"/>
          </p:nvPr>
        </p:nvSpPr>
        <p:spPr>
          <a:xfrm>
            <a:off x="86460" y="6367236"/>
            <a:ext cx="6672887" cy="365125"/>
          </a:xfrm>
          <a:prstGeom prst="rect">
            <a:avLst/>
          </a:prstGeom>
        </p:spPr>
        <p:txBody>
          <a:bodyPr/>
          <a:lstStyle/>
          <a:p>
            <a:r>
              <a:rPr lang="fa-IR" smtClean="0"/>
              <a:t>مسائل فنی حقوقی مدلسازی اطلاعات ساختمان در شناسنامه فنی ملکی-دکتر مهدی روانشادنیا</a:t>
            </a:r>
            <a:endParaRPr lang="en-US" dirty="0"/>
          </a:p>
        </p:txBody>
      </p:sp>
      <p:sp>
        <p:nvSpPr>
          <p:cNvPr id="6" name="Slide Number Placeholder 5"/>
          <p:cNvSpPr>
            <a:spLocks noGrp="1"/>
          </p:cNvSpPr>
          <p:nvPr>
            <p:ph type="sldNum" sz="quarter" idx="12"/>
          </p:nvPr>
        </p:nvSpPr>
        <p:spPr>
          <a:xfrm>
            <a:off x="10588791" y="6367235"/>
            <a:ext cx="764215" cy="365125"/>
          </a:xfrm>
          <a:prstGeom prst="rect">
            <a:avLst/>
          </a:prstGeo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63179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099" y="444504"/>
            <a:ext cx="12192000" cy="6858000"/>
          </a:xfrm>
          <a:prstGeom prst="rect">
            <a:avLst/>
          </a:prstGeom>
        </p:spPr>
      </p:pic>
      <p:sp>
        <p:nvSpPr>
          <p:cNvPr id="2" name="Title 1"/>
          <p:cNvSpPr>
            <a:spLocks noGrp="1"/>
          </p:cNvSpPr>
          <p:nvPr>
            <p:ph type="title"/>
          </p:nvPr>
        </p:nvSpPr>
        <p:spPr>
          <a:xfrm>
            <a:off x="913774" y="0"/>
            <a:ext cx="10364451" cy="814039"/>
          </a:xfrm>
          <a:prstGeom prst="rect">
            <a:avLst/>
          </a:prstGeom>
        </p:spPr>
        <p:txBody>
          <a:bodyPr/>
          <a:lstStyle>
            <a:lvl1pPr algn="ctr">
              <a:defRPr b="1">
                <a:solidFill>
                  <a:srgbClr val="0070C0"/>
                </a:solidFill>
                <a:cs typeface="B Titr" panose="00000700000000000000" pitchFamily="2" charset="-78"/>
              </a:defRPr>
            </a:lvl1pPr>
          </a:lstStyle>
          <a:p>
            <a:r>
              <a:rPr lang="en-US" dirty="0" smtClean="0"/>
              <a:t>Click to edit Master title style</a:t>
            </a:r>
            <a:endParaRPr lang="en-US" dirty="0"/>
          </a:p>
        </p:txBody>
      </p:sp>
      <p:sp>
        <p:nvSpPr>
          <p:cNvPr id="12" name="Content Placeholder 2"/>
          <p:cNvSpPr>
            <a:spLocks noGrp="1"/>
          </p:cNvSpPr>
          <p:nvPr>
            <p:ph sz="quarter" idx="13"/>
          </p:nvPr>
        </p:nvSpPr>
        <p:spPr>
          <a:xfrm>
            <a:off x="130096" y="810959"/>
            <a:ext cx="11931805" cy="5597912"/>
          </a:xfrm>
          <a:prstGeom prst="rect">
            <a:avLst/>
          </a:prstGeom>
        </p:spPr>
        <p:txBody>
          <a:bodyPr>
            <a:normAutofit/>
          </a:bodyPr>
          <a:lstStyle>
            <a:lvl1pPr algn="r" rtl="1">
              <a:defRPr sz="3200">
                <a:cs typeface="B Nazanin" panose="00000400000000000000" pitchFamily="2" charset="-78"/>
              </a:defRPr>
            </a:lvl1pPr>
            <a:lvl2pPr algn="r" rtl="1">
              <a:defRPr sz="3200">
                <a:cs typeface="B Nazanin" panose="00000400000000000000" pitchFamily="2" charset="-78"/>
              </a:defRPr>
            </a:lvl2pPr>
            <a:lvl3pPr algn="r" rtl="1">
              <a:defRPr sz="3200">
                <a:cs typeface="B Nazanin" panose="00000400000000000000" pitchFamily="2" charset="-78"/>
              </a:defRPr>
            </a:lvl3pPr>
            <a:lvl4pPr algn="r" rtl="1">
              <a:defRPr sz="3200">
                <a:cs typeface="B Nazanin" panose="00000400000000000000" pitchFamily="2" charset="-78"/>
              </a:defRPr>
            </a:lvl4pPr>
            <a:lvl5pPr algn="r" rtl="1">
              <a:defRPr sz="3200">
                <a:cs typeface="B Nazanin" panose="00000400000000000000" pitchFamily="2" charset="-7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7770811" y="6367236"/>
            <a:ext cx="2743200" cy="365125"/>
          </a:xfrm>
          <a:prstGeom prst="rect">
            <a:avLst/>
          </a:prstGeom>
        </p:spPr>
        <p:txBody>
          <a:bodyPr/>
          <a:lstStyle/>
          <a:p>
            <a:fld id="{03ECA189-EB4C-4B80-911E-50205C639DC7}" type="datetime1">
              <a:rPr lang="en-US" smtClean="0"/>
              <a:t>4/30/2019</a:t>
            </a:fld>
            <a:endParaRPr lang="en-US" dirty="0"/>
          </a:p>
        </p:txBody>
      </p:sp>
      <p:sp>
        <p:nvSpPr>
          <p:cNvPr id="5" name="Footer Placeholder 4"/>
          <p:cNvSpPr>
            <a:spLocks noGrp="1"/>
          </p:cNvSpPr>
          <p:nvPr>
            <p:ph type="ftr" sz="quarter" idx="11"/>
          </p:nvPr>
        </p:nvSpPr>
        <p:spPr>
          <a:xfrm>
            <a:off x="130096" y="6304920"/>
            <a:ext cx="6672887" cy="365125"/>
          </a:xfrm>
          <a:prstGeom prst="rect">
            <a:avLst/>
          </a:prstGeom>
        </p:spPr>
        <p:txBody>
          <a:bodyPr/>
          <a:lstStyle>
            <a:lvl1pPr>
              <a:defRPr sz="1200">
                <a:cs typeface="B Nazanin" panose="00000400000000000000" pitchFamily="2" charset="-78"/>
              </a:defRPr>
            </a:lvl1pPr>
          </a:lstStyle>
          <a:p>
            <a:r>
              <a:rPr lang="fa-IR" dirty="0" smtClean="0"/>
              <a:t>مسائل فنی حقوقی مدلسازی اطلاعات ساختمان در شناسنامه فنی ملکی-دکتر مهدی روانشادنیا</a:t>
            </a:r>
            <a:endParaRPr lang="en-US" dirty="0"/>
          </a:p>
        </p:txBody>
      </p:sp>
      <p:sp>
        <p:nvSpPr>
          <p:cNvPr id="6" name="Slide Number Placeholder 5"/>
          <p:cNvSpPr>
            <a:spLocks noGrp="1"/>
          </p:cNvSpPr>
          <p:nvPr>
            <p:ph type="sldNum" sz="quarter" idx="12"/>
          </p:nvPr>
        </p:nvSpPr>
        <p:spPr>
          <a:xfrm>
            <a:off x="10588791" y="6367235"/>
            <a:ext cx="764215" cy="365125"/>
          </a:xfrm>
          <a:prstGeom prst="rect">
            <a:avLst/>
          </a:prstGeo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45069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a:prstGeom prst="rect">
            <a:avLst/>
          </a:prstGeo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a:prstGeom prst="rect">
            <a:avLst/>
          </a:prstGeo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770811" y="6367236"/>
            <a:ext cx="2743200" cy="365125"/>
          </a:xfrm>
          <a:prstGeom prst="rect">
            <a:avLst/>
          </a:prstGeom>
        </p:spPr>
        <p:txBody>
          <a:bodyPr/>
          <a:lstStyle/>
          <a:p>
            <a:fld id="{EE75387E-2D5C-4681-AEF4-51185D190DB5}" type="datetime1">
              <a:rPr lang="en-US" smtClean="0"/>
              <a:t>4/30/2019</a:t>
            </a:fld>
            <a:endParaRPr lang="en-US" dirty="0"/>
          </a:p>
        </p:txBody>
      </p:sp>
      <p:sp>
        <p:nvSpPr>
          <p:cNvPr id="5" name="Footer Placeholder 4"/>
          <p:cNvSpPr>
            <a:spLocks noGrp="1"/>
          </p:cNvSpPr>
          <p:nvPr>
            <p:ph type="ftr" sz="quarter" idx="11"/>
          </p:nvPr>
        </p:nvSpPr>
        <p:spPr>
          <a:xfrm>
            <a:off x="86460" y="6367236"/>
            <a:ext cx="6672887" cy="365125"/>
          </a:xfrm>
          <a:prstGeom prst="rect">
            <a:avLst/>
          </a:prstGeom>
        </p:spPr>
        <p:txBody>
          <a:bodyPr/>
          <a:lstStyle/>
          <a:p>
            <a:r>
              <a:rPr lang="fa-IR" smtClean="0"/>
              <a:t>مسائل فنی حقوقی مدلسازی اطلاعات ساختمان در شناسنامه فنی ملکی-دکتر مهدی روانشادنیا</a:t>
            </a:r>
            <a:endParaRPr lang="en-US" dirty="0"/>
          </a:p>
        </p:txBody>
      </p:sp>
      <p:sp>
        <p:nvSpPr>
          <p:cNvPr id="6" name="Slide Number Placeholder 5"/>
          <p:cNvSpPr>
            <a:spLocks noGrp="1"/>
          </p:cNvSpPr>
          <p:nvPr>
            <p:ph type="sldNum" sz="quarter" idx="12"/>
          </p:nvPr>
        </p:nvSpPr>
        <p:spPr>
          <a:xfrm>
            <a:off x="10588791" y="6367235"/>
            <a:ext cx="764215" cy="365125"/>
          </a:xfrm>
          <a:prstGeom prst="rect">
            <a:avLst/>
          </a:prstGeo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277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a:xfrm>
            <a:off x="7770811" y="6367236"/>
            <a:ext cx="2743200" cy="365125"/>
          </a:xfrm>
          <a:prstGeom prst="rect">
            <a:avLst/>
          </a:prstGeom>
        </p:spPr>
        <p:txBody>
          <a:bodyPr/>
          <a:lstStyle/>
          <a:p>
            <a:fld id="{AC9B16E7-409A-4A3F-B8E6-8F26B255DE60}" type="datetime1">
              <a:rPr lang="en-US" smtClean="0"/>
              <a:t>4/30/2019</a:t>
            </a:fld>
            <a:endParaRPr lang="en-US" dirty="0"/>
          </a:p>
        </p:txBody>
      </p:sp>
      <p:sp>
        <p:nvSpPr>
          <p:cNvPr id="3" name="Footer Placeholder 2"/>
          <p:cNvSpPr>
            <a:spLocks noGrp="1"/>
          </p:cNvSpPr>
          <p:nvPr>
            <p:ph type="ftr" sz="quarter" idx="11"/>
          </p:nvPr>
        </p:nvSpPr>
        <p:spPr>
          <a:xfrm>
            <a:off x="86460" y="6367236"/>
            <a:ext cx="6672887" cy="365125"/>
          </a:xfrm>
          <a:prstGeom prst="rect">
            <a:avLst/>
          </a:prstGeom>
        </p:spPr>
        <p:txBody>
          <a:bodyPr/>
          <a:lstStyle/>
          <a:p>
            <a:r>
              <a:rPr lang="fa-IR" smtClean="0"/>
              <a:t>مسائل فنی حقوقی مدلسازی اطلاعات ساختمان در شناسنامه فنی ملکی-دکتر مهدی روانشادنیا</a:t>
            </a:r>
            <a:endParaRPr lang="en-US" dirty="0"/>
          </a:p>
        </p:txBody>
      </p:sp>
      <p:sp>
        <p:nvSpPr>
          <p:cNvPr id="4" name="Slide Number Placeholder 3"/>
          <p:cNvSpPr>
            <a:spLocks noGrp="1"/>
          </p:cNvSpPr>
          <p:nvPr>
            <p:ph type="sldNum" sz="quarter" idx="12"/>
          </p:nvPr>
        </p:nvSpPr>
        <p:spPr>
          <a:xfrm>
            <a:off x="10588791" y="6367235"/>
            <a:ext cx="764215" cy="365125"/>
          </a:xfrm>
          <a:prstGeom prst="rect">
            <a:avLst/>
          </a:prstGeo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91584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svg"/><Relationship Id="rId5" Type="http://schemas.openxmlformats.org/officeDocument/2006/relationships/image" Target="../media/image2.png"/><Relationship Id="rId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7.sv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slideLayout" Target="../slideLayouts/slideLayout5.xml"/><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3.xml"/><Relationship Id="rId5" Type="http://schemas.openxmlformats.org/officeDocument/2006/relationships/slideLayout" Target="../slideLayouts/slideLayout7.xml"/><Relationship Id="rId10" Type="http://schemas.openxmlformats.org/officeDocument/2006/relationships/image" Target="../media/image3.svg"/><Relationship Id="rId4" Type="http://schemas.openxmlformats.org/officeDocument/2006/relationships/slideLayout" Target="../slideLayouts/slideLayout6.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13" name="Graphic 12">
            <a:extLst>
              <a:ext uri="{FF2B5EF4-FFF2-40B4-BE49-F238E27FC236}">
                <a16:creationId xmlns="" xmlns:a16="http://schemas.microsoft.com/office/drawing/2014/main" id="{727ED881-7D40-4F1E-8366-009B01B22505}"/>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sharpenSoften amount="1000"/>
                    </a14:imgEffect>
                    <a14:imgEffect>
                      <a14:brightnessContrast bright="3000"/>
                    </a14:imgEffect>
                  </a14:imgLayer>
                </a14:imgProps>
              </a:ext>
              <a:ext uri="{28A0092B-C50C-407E-A947-70E740481C1C}">
                <a14:useLocalDpi xmlns:a14="http://schemas.microsoft.com/office/drawing/2010/main" val="0"/>
              </a:ext>
            </a:extLst>
          </a:blip>
          <a:srcRect l="21845" t="33540" r="21132" b="33342"/>
          <a:stretch/>
        </p:blipFill>
        <p:spPr>
          <a:xfrm>
            <a:off x="0" y="0"/>
            <a:ext cx="12192000" cy="6858000"/>
          </a:xfrm>
          <a:prstGeom prst="rect">
            <a:avLst/>
          </a:prstGeom>
        </p:spPr>
      </p:pic>
      <p:pic>
        <p:nvPicPr>
          <p:cNvPr id="19" name="Graphic 18">
            <a:extLst>
              <a:ext uri="{FF2B5EF4-FFF2-40B4-BE49-F238E27FC236}">
                <a16:creationId xmlns="" xmlns:a16="http://schemas.microsoft.com/office/drawing/2014/main" id="{86023A6D-A11E-4FF9-8079-065768E0A8F0}"/>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276513" y="317493"/>
            <a:ext cx="2076367" cy="1876873"/>
          </a:xfrm>
          <a:prstGeom prst="rect">
            <a:avLst/>
          </a:prstGeom>
        </p:spPr>
      </p:pic>
      <p:sp>
        <p:nvSpPr>
          <p:cNvPr id="9" name="TextBox 8">
            <a:extLst>
              <a:ext uri="{FF2B5EF4-FFF2-40B4-BE49-F238E27FC236}">
                <a16:creationId xmlns="" xmlns:a16="http://schemas.microsoft.com/office/drawing/2014/main" id="{AFC95805-753F-40C2-94C7-D500B6EB3054}"/>
              </a:ext>
            </a:extLst>
          </p:cNvPr>
          <p:cNvSpPr txBox="1"/>
          <p:nvPr userDrawn="1"/>
        </p:nvSpPr>
        <p:spPr>
          <a:xfrm>
            <a:off x="6023144" y="6387636"/>
            <a:ext cx="8381998" cy="215444"/>
          </a:xfrm>
          <a:prstGeom prst="rect">
            <a:avLst/>
          </a:prstGeom>
          <a:noFill/>
          <a:ln>
            <a:noFill/>
          </a:ln>
        </p:spPr>
        <p:txBody>
          <a:bodyPr wrap="square" lIns="0" tIns="0" rIns="0" bIns="0" rtlCol="0">
            <a:spAutoFit/>
          </a:bodyPr>
          <a:lstStyle/>
          <a:p>
            <a:pPr algn="ctr" rtl="1"/>
            <a:r>
              <a:rPr lang="fa-IR" sz="1400" b="1" dirty="0">
                <a:ln w="9525">
                  <a:noFill/>
                </a:ln>
                <a:solidFill>
                  <a:schemeClr val="bg2">
                    <a:lumMod val="2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B Mitra" panose="00000400000000000000" pitchFamily="2" charset="-78"/>
              </a:rPr>
              <a:t>دومین کنفرانس بین‌المللی </a:t>
            </a:r>
            <a:r>
              <a:rPr lang="fa-IR" sz="1400" b="1" dirty="0">
                <a:ln w="9525">
                  <a:noFill/>
                </a:ln>
                <a:solidFill>
                  <a:srgbClr val="049396"/>
                </a:solidFill>
                <a:effectLst/>
                <a:latin typeface="Tahoma" panose="020B0604030504040204" pitchFamily="34" charset="0"/>
                <a:ea typeface="Tahoma" panose="020B0604030504040204" pitchFamily="34" charset="0"/>
                <a:cs typeface="B Mitra" panose="00000400000000000000" pitchFamily="2" charset="-78"/>
              </a:rPr>
              <a:t>مدلسازی اطلاعات ساختمان</a:t>
            </a:r>
            <a:endParaRPr lang="en-US" sz="1400" b="1" dirty="0">
              <a:ln w="9525">
                <a:noFill/>
              </a:ln>
              <a:solidFill>
                <a:srgbClr val="049396"/>
              </a:solidFill>
              <a:effectLst/>
              <a:latin typeface="Tahoma" panose="020B0604030504040204" pitchFamily="34" charset="0"/>
              <a:ea typeface="Tahoma" panose="020B0604030504040204" pitchFamily="34" charset="0"/>
              <a:cs typeface="B Mitra" panose="00000400000000000000" pitchFamily="2" charset="-78"/>
            </a:endParaRPr>
          </a:p>
        </p:txBody>
      </p:sp>
      <p:sp>
        <p:nvSpPr>
          <p:cNvPr id="10" name="TextBox 9">
            <a:extLst>
              <a:ext uri="{FF2B5EF4-FFF2-40B4-BE49-F238E27FC236}">
                <a16:creationId xmlns="" xmlns:a16="http://schemas.microsoft.com/office/drawing/2014/main" id="{C7A58776-0F69-4699-8969-A7534DBAAB0B}"/>
              </a:ext>
            </a:extLst>
          </p:cNvPr>
          <p:cNvSpPr txBox="1"/>
          <p:nvPr userDrawn="1"/>
        </p:nvSpPr>
        <p:spPr>
          <a:xfrm>
            <a:off x="-500394" y="2234858"/>
            <a:ext cx="3791562" cy="276999"/>
          </a:xfrm>
          <a:prstGeom prst="rect">
            <a:avLst/>
          </a:prstGeom>
          <a:noFill/>
          <a:ln>
            <a:noFill/>
          </a:ln>
        </p:spPr>
        <p:txBody>
          <a:bodyPr wrap="square" lIns="0" tIns="0" rIns="0" bIns="0" rtlCol="0">
            <a:spAutoFit/>
          </a:bodyPr>
          <a:lstStyle/>
          <a:p>
            <a:pPr algn="ctr"/>
            <a:r>
              <a:rPr lang="en-US" sz="900" b="1" dirty="0">
                <a:ln w="9525">
                  <a:noFill/>
                </a:ln>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2</a:t>
            </a:r>
            <a:r>
              <a:rPr lang="en-US" sz="900" b="1" baseline="30000" dirty="0">
                <a:ln w="9525">
                  <a:noFill/>
                </a:ln>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nd</a:t>
            </a:r>
            <a:r>
              <a:rPr lang="en-US" sz="900" b="1" dirty="0">
                <a:ln w="9525">
                  <a:noFill/>
                </a:ln>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international conference on </a:t>
            </a:r>
          </a:p>
          <a:p>
            <a:pPr algn="ctr"/>
            <a:r>
              <a:rPr lang="en-US" sz="900" b="1" dirty="0">
                <a:ln w="9525">
                  <a:noFill/>
                </a:ln>
                <a:solidFill>
                  <a:srgbClr val="049396"/>
                </a:solidFill>
                <a:latin typeface="Tahoma" panose="020B0604030504040204" pitchFamily="34" charset="0"/>
                <a:ea typeface="Tahoma" panose="020B0604030504040204" pitchFamily="34" charset="0"/>
                <a:cs typeface="Tahoma" panose="020B0604030504040204" pitchFamily="34" charset="0"/>
              </a:rPr>
              <a:t>Building Information Modeling</a:t>
            </a:r>
          </a:p>
        </p:txBody>
      </p:sp>
      <p:pic>
        <p:nvPicPr>
          <p:cNvPr id="7" name="Graphic 6">
            <a:extLst>
              <a:ext uri="{FF2B5EF4-FFF2-40B4-BE49-F238E27FC236}">
                <a16:creationId xmlns="" xmlns:a16="http://schemas.microsoft.com/office/drawing/2014/main" id="{79A64A04-4E23-4110-9590-3BDF6613E4A9}"/>
              </a:ext>
            </a:extLst>
          </p:cNvPr>
          <p:cNvPicPr>
            <a:picLocks noChangeAspect="1"/>
          </p:cNvPicPr>
          <p:nvPr userDrawn="1"/>
        </p:nvPicPr>
        <p:blipFill rotWithShape="1">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l="6020" t="13227" r="3851" b="2932"/>
          <a:stretch/>
        </p:blipFill>
        <p:spPr>
          <a:xfrm>
            <a:off x="0" y="0"/>
            <a:ext cx="12192000" cy="6858000"/>
          </a:xfrm>
          <a:prstGeom prst="rect">
            <a:avLst/>
          </a:prstGeom>
        </p:spPr>
      </p:pic>
      <p:sp>
        <p:nvSpPr>
          <p:cNvPr id="8" name="TextBox 7">
            <a:extLst>
              <a:ext uri="{FF2B5EF4-FFF2-40B4-BE49-F238E27FC236}">
                <a16:creationId xmlns:a16="http://schemas.microsoft.com/office/drawing/2014/main" xmlns="" id="{C7A58776-0F69-4699-8969-A7534DBAAB0B}"/>
              </a:ext>
            </a:extLst>
          </p:cNvPr>
          <p:cNvSpPr txBox="1"/>
          <p:nvPr userDrawn="1"/>
        </p:nvSpPr>
        <p:spPr>
          <a:xfrm>
            <a:off x="-779990" y="6441497"/>
            <a:ext cx="3791562" cy="184666"/>
          </a:xfrm>
          <a:prstGeom prst="rect">
            <a:avLst/>
          </a:prstGeom>
          <a:noFill/>
          <a:ln>
            <a:noFill/>
          </a:ln>
        </p:spPr>
        <p:txBody>
          <a:bodyPr wrap="square" lIns="0" tIns="0" rIns="0" bIns="0" rtlCol="0">
            <a:spAutoFit/>
          </a:bodyPr>
          <a:lstStyle/>
          <a:p>
            <a:pPr algn="ctr"/>
            <a:r>
              <a:rPr lang="en-US" sz="1200" b="1" dirty="0" smtClean="0">
                <a:ln w="9525">
                  <a:noFill/>
                </a:ln>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www.</a:t>
            </a:r>
            <a:r>
              <a:rPr lang="en-US" sz="1200" b="1" dirty="0" smtClean="0">
                <a:ln w="9525">
                  <a:noFill/>
                </a:ln>
                <a:solidFill>
                  <a:srgbClr val="049396"/>
                </a:solidFill>
                <a:latin typeface="Tahoma" panose="020B0604030504040204" pitchFamily="34" charset="0"/>
                <a:ea typeface="Tahoma" panose="020B0604030504040204" pitchFamily="34" charset="0"/>
                <a:cs typeface="Tahoma" panose="020B0604030504040204" pitchFamily="34" charset="0"/>
              </a:rPr>
              <a:t>bimconf.com</a:t>
            </a:r>
            <a:endParaRPr lang="en-US" sz="1200" b="1" dirty="0">
              <a:ln w="9525">
                <a:noFill/>
              </a:ln>
              <a:solidFill>
                <a:srgbClr val="049396"/>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43594191"/>
      </p:ext>
    </p:extLst>
  </p:cSld>
  <p:clrMap bg1="lt1" tx1="dk1" bg2="lt2" tx2="dk2" accent1="accent1" accent2="accent2" accent3="accent3" accent4="accent4" accent5="accent5" accent6="accent6" hlink="hlink" folHlink="folHlink"/>
  <p:sldLayoutIdLst>
    <p:sldLayoutId id="2147483655"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pic>
        <p:nvPicPr>
          <p:cNvPr id="13" name="Graphic 12">
            <a:extLst>
              <a:ext uri="{FF2B5EF4-FFF2-40B4-BE49-F238E27FC236}">
                <a16:creationId xmlns="" xmlns:a16="http://schemas.microsoft.com/office/drawing/2014/main" id="{727ED881-7D40-4F1E-8366-009B01B22505}"/>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l="21845" t="33540" r="21132" b="33342"/>
          <a:stretch/>
        </p:blipFill>
        <p:spPr>
          <a:xfrm>
            <a:off x="0" y="0"/>
            <a:ext cx="12192000" cy="6858000"/>
          </a:xfrm>
          <a:prstGeom prst="rect">
            <a:avLst/>
          </a:prstGeom>
        </p:spPr>
      </p:pic>
      <p:sp>
        <p:nvSpPr>
          <p:cNvPr id="17" name="TextBox 16">
            <a:extLst>
              <a:ext uri="{FF2B5EF4-FFF2-40B4-BE49-F238E27FC236}">
                <a16:creationId xmlns="" xmlns:a16="http://schemas.microsoft.com/office/drawing/2014/main" id="{3A432A8F-4A72-4E37-AB80-A8B7C8176A0E}"/>
              </a:ext>
            </a:extLst>
          </p:cNvPr>
          <p:cNvSpPr txBox="1"/>
          <p:nvPr userDrawn="1"/>
        </p:nvSpPr>
        <p:spPr>
          <a:xfrm>
            <a:off x="2068971" y="808736"/>
            <a:ext cx="8381996" cy="677108"/>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schemeClr val="tx1"/>
                </a:solidFill>
                <a:cs typeface="B Titr" panose="00000700000000000000" pitchFamily="2" charset="-78"/>
              </a:rPr>
              <a:t>Title of Presentation</a:t>
            </a:r>
          </a:p>
        </p:txBody>
      </p:sp>
      <p:sp>
        <p:nvSpPr>
          <p:cNvPr id="18" name="Rectangle 17">
            <a:extLst>
              <a:ext uri="{FF2B5EF4-FFF2-40B4-BE49-F238E27FC236}">
                <a16:creationId xmlns="" xmlns:a16="http://schemas.microsoft.com/office/drawing/2014/main" id="{7489D7C1-6128-41DC-ACA7-487C360270A0}"/>
              </a:ext>
            </a:extLst>
          </p:cNvPr>
          <p:cNvSpPr/>
          <p:nvPr userDrawn="1"/>
        </p:nvSpPr>
        <p:spPr>
          <a:xfrm>
            <a:off x="3211969" y="1779053"/>
            <a:ext cx="6096000" cy="515526"/>
          </a:xfrm>
          <a:prstGeom prst="rect">
            <a:avLst/>
          </a:prstGeom>
        </p:spPr>
        <p:txBody>
          <a:bodyPr>
            <a:spAutoFit/>
          </a:bodyPr>
          <a:lstStyle/>
          <a:p>
            <a:pPr algn="ctr" eaLnBrk="1" fontAlgn="auto" hangingPunct="1">
              <a:lnSpc>
                <a:spcPct val="150000"/>
              </a:lnSpc>
              <a:spcBef>
                <a:spcPts val="0"/>
              </a:spcBef>
              <a:spcAft>
                <a:spcPts val="1200"/>
              </a:spcAft>
              <a:defRPr/>
            </a:pPr>
            <a:r>
              <a:rPr lang="en-US" sz="2000" b="1" dirty="0">
                <a:solidFill>
                  <a:srgbClr val="C00000"/>
                </a:solidFill>
                <a:cs typeface="B Mitra" panose="00000400000000000000" pitchFamily="2" charset="-78"/>
              </a:rPr>
              <a:t>Presenter(s), </a:t>
            </a:r>
            <a:r>
              <a:rPr lang="en-US" sz="2000" b="1" dirty="0">
                <a:solidFill>
                  <a:schemeClr val="tx1"/>
                </a:solidFill>
                <a:cs typeface="B Mitra" panose="00000400000000000000" pitchFamily="2" charset="-78"/>
              </a:rPr>
              <a:t>Affiliation</a:t>
            </a:r>
            <a:endParaRPr lang="fa-IR" sz="2000" b="1" dirty="0">
              <a:solidFill>
                <a:schemeClr val="tx1"/>
              </a:solidFill>
              <a:cs typeface="B Mitra" panose="00000400000000000000" pitchFamily="2" charset="-78"/>
            </a:endParaRPr>
          </a:p>
        </p:txBody>
      </p:sp>
      <p:pic>
        <p:nvPicPr>
          <p:cNvPr id="8" name="Graphic 7">
            <a:extLst>
              <a:ext uri="{FF2B5EF4-FFF2-40B4-BE49-F238E27FC236}">
                <a16:creationId xmlns="" xmlns:a16="http://schemas.microsoft.com/office/drawing/2014/main" id="{8D75DBA3-16E8-457B-8FE0-5D667D8DF277}"/>
              </a:ext>
            </a:extLst>
          </p:cNvPr>
          <p:cNvPicPr>
            <a:picLocks noChangeAspect="1"/>
          </p:cNvPicPr>
          <p:nvPr userDrawn="1"/>
        </p:nvPicPr>
        <p:blipFill rotWithShape="1">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l="6020" t="13227" r="3851" b="2932"/>
          <a:stretch/>
        </p:blipFill>
        <p:spPr>
          <a:xfrm>
            <a:off x="0" y="0"/>
            <a:ext cx="12192000" cy="6858000"/>
          </a:xfrm>
          <a:prstGeom prst="rect">
            <a:avLst/>
          </a:prstGeom>
        </p:spPr>
      </p:pic>
      <p:pic>
        <p:nvPicPr>
          <p:cNvPr id="9" name="Graphic 8">
            <a:extLst>
              <a:ext uri="{FF2B5EF4-FFF2-40B4-BE49-F238E27FC236}">
                <a16:creationId xmlns="" xmlns:a16="http://schemas.microsoft.com/office/drawing/2014/main" id="{987B88C6-1E05-47A2-B9B8-1033FCC6F8B9}"/>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276513" y="317493"/>
            <a:ext cx="2076367" cy="1876873"/>
          </a:xfrm>
          <a:prstGeom prst="rect">
            <a:avLst/>
          </a:prstGeom>
        </p:spPr>
      </p:pic>
      <p:sp>
        <p:nvSpPr>
          <p:cNvPr id="10" name="TextBox 9">
            <a:extLst>
              <a:ext uri="{FF2B5EF4-FFF2-40B4-BE49-F238E27FC236}">
                <a16:creationId xmlns="" xmlns:a16="http://schemas.microsoft.com/office/drawing/2014/main" id="{B83FE920-D818-4F58-8390-03A1F3AE6540}"/>
              </a:ext>
            </a:extLst>
          </p:cNvPr>
          <p:cNvSpPr txBox="1"/>
          <p:nvPr userDrawn="1"/>
        </p:nvSpPr>
        <p:spPr>
          <a:xfrm>
            <a:off x="-500394" y="2234858"/>
            <a:ext cx="3791562" cy="276999"/>
          </a:xfrm>
          <a:prstGeom prst="rect">
            <a:avLst/>
          </a:prstGeom>
          <a:noFill/>
          <a:ln>
            <a:noFill/>
          </a:ln>
        </p:spPr>
        <p:txBody>
          <a:bodyPr wrap="square" lIns="0" tIns="0" rIns="0" bIns="0" rtlCol="0">
            <a:spAutoFit/>
          </a:bodyPr>
          <a:lstStyle/>
          <a:p>
            <a:pPr algn="ctr"/>
            <a:r>
              <a:rPr lang="en-US" sz="900" b="1" dirty="0">
                <a:ln w="9525">
                  <a:noFill/>
                </a:ln>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2</a:t>
            </a:r>
            <a:r>
              <a:rPr lang="en-US" sz="900" b="1" baseline="30000" dirty="0">
                <a:ln w="9525">
                  <a:noFill/>
                </a:ln>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nd</a:t>
            </a:r>
            <a:r>
              <a:rPr lang="en-US" sz="900" b="1" dirty="0">
                <a:ln w="9525">
                  <a:noFill/>
                </a:ln>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international conference on </a:t>
            </a:r>
          </a:p>
          <a:p>
            <a:pPr algn="ctr"/>
            <a:r>
              <a:rPr lang="en-US" sz="900" b="1" dirty="0">
                <a:ln w="9525">
                  <a:noFill/>
                </a:ln>
                <a:solidFill>
                  <a:srgbClr val="049396"/>
                </a:solidFill>
                <a:latin typeface="Tahoma" panose="020B0604030504040204" pitchFamily="34" charset="0"/>
                <a:ea typeface="Tahoma" panose="020B0604030504040204" pitchFamily="34" charset="0"/>
                <a:cs typeface="Tahoma" panose="020B0604030504040204" pitchFamily="34" charset="0"/>
              </a:rPr>
              <a:t>Building Information Modeling</a:t>
            </a:r>
          </a:p>
        </p:txBody>
      </p:sp>
    </p:spTree>
    <p:extLst>
      <p:ext uri="{BB962C8B-B14F-4D97-AF65-F5344CB8AC3E}">
        <p14:creationId xmlns:p14="http://schemas.microsoft.com/office/powerpoint/2010/main" val="1871145466"/>
      </p:ext>
    </p:extLst>
  </p:cSld>
  <p:clrMap bg1="lt1" tx1="dk1" bg2="lt2" tx2="dk2" accent1="accent1" accent2="accent2" accent3="accent3" accent4="accent4" accent5="accent5" accent6="accent6" hlink="hlink" folHlink="folHlink"/>
  <p:sldLayoutIdLst>
    <p:sldLayoutId id="2147483665"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47000">
              <a:schemeClr val="bg1"/>
            </a:gs>
            <a:gs pos="100000">
              <a:schemeClr val="bg1">
                <a:lumMod val="85000"/>
              </a:schemeClr>
            </a:gs>
          </a:gsLst>
          <a:path path="circle">
            <a:fillToRect l="100000" b="100000"/>
          </a:path>
        </a:gra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 xmlns:a16="http://schemas.microsoft.com/office/drawing/2014/main" id="{E7D65126-B499-4946-8476-8230FD60B0C8}"/>
              </a:ext>
            </a:extLst>
          </p:cNvPr>
          <p:cNvPicPr>
            <a:picLocks noChangeAspect="1"/>
          </p:cNvPicPr>
          <p:nvPr userDrawn="1"/>
        </p:nvPicPr>
        <p:blipFill rotWithShape="1">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l="21845" t="33540" r="21132" b="33342"/>
          <a:stretch/>
        </p:blipFill>
        <p:spPr>
          <a:xfrm>
            <a:off x="0" y="0"/>
            <a:ext cx="12192000" cy="6858000"/>
          </a:xfrm>
          <a:prstGeom prst="rect">
            <a:avLst/>
          </a:prstGeom>
        </p:spPr>
      </p:pic>
      <p:pic>
        <p:nvPicPr>
          <p:cNvPr id="8" name="Graphic 7">
            <a:extLst>
              <a:ext uri="{FF2B5EF4-FFF2-40B4-BE49-F238E27FC236}">
                <a16:creationId xmlns="" xmlns:a16="http://schemas.microsoft.com/office/drawing/2014/main" id="{1E6BFD5F-4488-46FC-94A0-744A580E0F7C}"/>
              </a:ext>
            </a:extLst>
          </p:cNvPr>
          <p:cNvPicPr>
            <a:picLocks noChangeAspect="1"/>
          </p:cNvPicPr>
          <p:nvPr userDrawn="1"/>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350105" y="292402"/>
            <a:ext cx="1346821" cy="1217421"/>
          </a:xfrm>
          <a:prstGeom prst="rect">
            <a:avLst/>
          </a:prstGeom>
        </p:spPr>
      </p:pic>
      <p:sp>
        <p:nvSpPr>
          <p:cNvPr id="9" name="TextBox 8">
            <a:extLst>
              <a:ext uri="{FF2B5EF4-FFF2-40B4-BE49-F238E27FC236}">
                <a16:creationId xmlns="" xmlns:a16="http://schemas.microsoft.com/office/drawing/2014/main" id="{AFC95805-753F-40C2-94C7-D500B6EB3054}"/>
              </a:ext>
            </a:extLst>
          </p:cNvPr>
          <p:cNvSpPr txBox="1"/>
          <p:nvPr userDrawn="1"/>
        </p:nvSpPr>
        <p:spPr>
          <a:xfrm>
            <a:off x="6096000" y="6502171"/>
            <a:ext cx="8381998" cy="215444"/>
          </a:xfrm>
          <a:prstGeom prst="rect">
            <a:avLst/>
          </a:prstGeom>
          <a:noFill/>
          <a:ln>
            <a:noFill/>
          </a:ln>
        </p:spPr>
        <p:txBody>
          <a:bodyPr wrap="square" lIns="0" tIns="0" rIns="0" bIns="0" rtlCol="0">
            <a:spAutoFit/>
          </a:bodyPr>
          <a:lstStyle/>
          <a:p>
            <a:pPr algn="ctr" rtl="1"/>
            <a:r>
              <a:rPr lang="fa-IR" sz="1400" b="1" dirty="0">
                <a:ln w="9525">
                  <a:noFill/>
                </a:ln>
                <a:solidFill>
                  <a:schemeClr val="bg2">
                    <a:lumMod val="2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B Mitra" panose="00000400000000000000" pitchFamily="2" charset="-78"/>
              </a:rPr>
              <a:t>دومین کنفرانس بین‌المللی </a:t>
            </a:r>
            <a:r>
              <a:rPr lang="fa-IR" sz="1400" b="1" dirty="0">
                <a:ln w="9525">
                  <a:noFill/>
                </a:ln>
                <a:solidFill>
                  <a:srgbClr val="049396"/>
                </a:solidFill>
                <a:effectLst/>
                <a:latin typeface="Tahoma" panose="020B0604030504040204" pitchFamily="34" charset="0"/>
                <a:ea typeface="Tahoma" panose="020B0604030504040204" pitchFamily="34" charset="0"/>
                <a:cs typeface="B Mitra" panose="00000400000000000000" pitchFamily="2" charset="-78"/>
              </a:rPr>
              <a:t>مدلسازی اطلاعات ساختمان</a:t>
            </a:r>
            <a:endParaRPr lang="en-US" sz="1400" b="1" dirty="0">
              <a:ln w="9525">
                <a:noFill/>
              </a:ln>
              <a:solidFill>
                <a:srgbClr val="049396"/>
              </a:solidFill>
              <a:effectLst/>
              <a:latin typeface="Tahoma" panose="020B0604030504040204" pitchFamily="34" charset="0"/>
              <a:ea typeface="Tahoma" panose="020B0604030504040204" pitchFamily="34" charset="0"/>
              <a:cs typeface="B Mitra" panose="00000400000000000000" pitchFamily="2" charset="-78"/>
            </a:endParaRPr>
          </a:p>
        </p:txBody>
      </p:sp>
      <p:sp>
        <p:nvSpPr>
          <p:cNvPr id="12" name="TextBox 11">
            <a:extLst>
              <a:ext uri="{FF2B5EF4-FFF2-40B4-BE49-F238E27FC236}">
                <a16:creationId xmlns="" xmlns:a16="http://schemas.microsoft.com/office/drawing/2014/main" id="{FED34933-CEBB-4072-80D6-02B5D6EF66EA}"/>
              </a:ext>
            </a:extLst>
          </p:cNvPr>
          <p:cNvSpPr txBox="1"/>
          <p:nvPr userDrawn="1"/>
        </p:nvSpPr>
        <p:spPr>
          <a:xfrm>
            <a:off x="533827" y="5732730"/>
            <a:ext cx="1079500" cy="461665"/>
          </a:xfrm>
          <a:prstGeom prst="rect">
            <a:avLst/>
          </a:prstGeom>
          <a:noFill/>
        </p:spPr>
        <p:txBody>
          <a:bodyPr wrap="square" rtlCol="0">
            <a:spAutoFit/>
          </a:bodyPr>
          <a:lstStyle/>
          <a:p>
            <a:fld id="{C5B98B2C-64CF-407B-9E68-309D6F70059B}" type="slidenum">
              <a:rPr lang="en-US" sz="2400" b="1" smtClean="0">
                <a:solidFill>
                  <a:schemeClr val="accent5">
                    <a:lumMod val="75000"/>
                  </a:schemeClr>
                </a:solidFill>
              </a:rPr>
              <a:t>‹#›</a:t>
            </a:fld>
            <a:endParaRPr lang="en-US" sz="3200" b="1" dirty="0">
              <a:solidFill>
                <a:schemeClr val="accent5">
                  <a:lumMod val="75000"/>
                </a:schemeClr>
              </a:solidFill>
            </a:endParaRPr>
          </a:p>
        </p:txBody>
      </p:sp>
      <p:sp>
        <p:nvSpPr>
          <p:cNvPr id="13" name="TextBox 12">
            <a:extLst>
              <a:ext uri="{FF2B5EF4-FFF2-40B4-BE49-F238E27FC236}">
                <a16:creationId xmlns="" xmlns:a16="http://schemas.microsoft.com/office/drawing/2014/main" id="{C7A58776-0F69-4699-8969-A7534DBAAB0B}"/>
              </a:ext>
            </a:extLst>
          </p:cNvPr>
          <p:cNvSpPr txBox="1"/>
          <p:nvPr userDrawn="1"/>
        </p:nvSpPr>
        <p:spPr>
          <a:xfrm>
            <a:off x="-1525359" y="6532949"/>
            <a:ext cx="8381998" cy="184666"/>
          </a:xfrm>
          <a:prstGeom prst="rect">
            <a:avLst/>
          </a:prstGeom>
          <a:noFill/>
          <a:ln>
            <a:noFill/>
          </a:ln>
        </p:spPr>
        <p:txBody>
          <a:bodyPr wrap="square" lIns="0" tIns="0" rIns="0" bIns="0" rtlCol="0">
            <a:spAutoFit/>
          </a:bodyPr>
          <a:lstStyle/>
          <a:p>
            <a:pPr algn="ctr"/>
            <a:r>
              <a:rPr lang="en-US" sz="1200" b="1" dirty="0">
                <a:ln w="9525">
                  <a:noFill/>
                </a:ln>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2</a:t>
            </a:r>
            <a:r>
              <a:rPr lang="en-US" sz="1200" b="1" baseline="30000" dirty="0">
                <a:ln w="9525">
                  <a:noFill/>
                </a:ln>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nd</a:t>
            </a:r>
            <a:r>
              <a:rPr lang="en-US" sz="1200" b="1" dirty="0">
                <a:ln w="9525">
                  <a:noFill/>
                </a:ln>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international conference on </a:t>
            </a:r>
            <a:r>
              <a:rPr lang="en-US" sz="1200" b="1" dirty="0">
                <a:ln w="9525">
                  <a:noFill/>
                </a:ln>
                <a:solidFill>
                  <a:srgbClr val="049396"/>
                </a:solidFill>
                <a:latin typeface="Tahoma" panose="020B0604030504040204" pitchFamily="34" charset="0"/>
                <a:ea typeface="Tahoma" panose="020B0604030504040204" pitchFamily="34" charset="0"/>
                <a:cs typeface="Tahoma" panose="020B0604030504040204" pitchFamily="34" charset="0"/>
              </a:rPr>
              <a:t>Building Information Modeling</a:t>
            </a:r>
          </a:p>
        </p:txBody>
      </p:sp>
      <p:sp>
        <p:nvSpPr>
          <p:cNvPr id="15" name="Rectangle 14">
            <a:extLst>
              <a:ext uri="{FF2B5EF4-FFF2-40B4-BE49-F238E27FC236}">
                <a16:creationId xmlns="" xmlns:a16="http://schemas.microsoft.com/office/drawing/2014/main" id="{7693B701-A07B-48AF-A0DC-088A35AD3C22}"/>
              </a:ext>
            </a:extLst>
          </p:cNvPr>
          <p:cNvSpPr/>
          <p:nvPr userDrawn="1"/>
        </p:nvSpPr>
        <p:spPr>
          <a:xfrm>
            <a:off x="0" y="1676400"/>
            <a:ext cx="114300" cy="4254500"/>
          </a:xfrm>
          <a:prstGeom prst="rect">
            <a:avLst/>
          </a:prstGeom>
          <a:solidFill>
            <a:srgbClr val="0493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2FBE7A45-F368-4019-82A1-328CB79039FD}"/>
              </a:ext>
            </a:extLst>
          </p:cNvPr>
          <p:cNvSpPr/>
          <p:nvPr userDrawn="1"/>
        </p:nvSpPr>
        <p:spPr>
          <a:xfrm>
            <a:off x="12077700" y="1676400"/>
            <a:ext cx="114300" cy="4254500"/>
          </a:xfrm>
          <a:prstGeom prst="rect">
            <a:avLst/>
          </a:prstGeom>
          <a:solidFill>
            <a:srgbClr val="0493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9099339"/>
      </p:ext>
    </p:extLst>
  </p:cSld>
  <p:clrMap bg1="lt1" tx1="dk1" bg2="lt2" tx2="dk2" accent1="accent1" accent2="accent2" accent3="accent3" accent4="accent4" accent5="accent5" accent6="accent6" hlink="hlink" folHlink="folHlink"/>
  <p:sldLayoutIdLst>
    <p:sldLayoutId id="2147483663" r:id="rId1"/>
    <p:sldLayoutId id="2147483666" r:id="rId2"/>
    <p:sldLayoutId id="2147483667" r:id="rId3"/>
    <p:sldLayoutId id="2147483668" r:id="rId4"/>
    <p:sldLayoutId id="2147483669" r:id="rId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www.architectscertificate.co.uk/category/building-warranty/" TargetMode="External"/><Relationship Id="rId2" Type="http://schemas.openxmlformats.org/officeDocument/2006/relationships/hyperlink" Target="http://www.donnybrook-balingup.wa.gov.au/our-services/building-services/building-approval-certificate-applications/" TargetMode="External"/><Relationship Id="rId1" Type="http://schemas.openxmlformats.org/officeDocument/2006/relationships/slideLayout" Target="../slideLayouts/slideLayout5.xml"/><Relationship Id="rId5" Type="http://schemas.openxmlformats.org/officeDocument/2006/relationships/hyperlink" Target="https://www.swan.wa.gov.au/Services-support/Property-land/Building-process-information" TargetMode="External"/><Relationship Id="rId4" Type="http://schemas.openxmlformats.org/officeDocument/2006/relationships/hyperlink" Target="https://www.google.com/url?sa=t&amp;rct=j&amp;q=&amp;esrc=s&amp;source=web&amp;cd=18&amp;cad=rja&amp;uact=8&amp;ved=2ahUKEwiyyMiQmfLhAhUiMuwKHTZ_BRUQFjARegQIBBAB&amp;url=https://dcca.gov.ae/en/freezone/zoning-services/development-control/building-completion-certificate/&amp;usg=AOvVaw08pFOeiqsNMVggZ8ThWETV"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www.bcaustralia.net/fire-life-safety/#bca-advice-crown-developments" TargetMode="External"/><Relationship Id="rId3" Type="http://schemas.openxmlformats.org/officeDocument/2006/relationships/hyperlink" Target="https://www.bcaustralia.net/fire-life-safety/#submissions-to-fire-rescue-nsw-clause-152a" TargetMode="External"/><Relationship Id="rId7" Type="http://schemas.openxmlformats.org/officeDocument/2006/relationships/hyperlink" Target="https://www.bcaustralia.net/services#acting-as-the-agent-of-the-building-owner-to-issue-an-annual-fire-safety-statement" TargetMode="External"/><Relationship Id="rId2" Type="http://schemas.openxmlformats.org/officeDocument/2006/relationships/hyperlink" Target="https://www.bcaustralia.net/fire-life-safety/#preparation-of-fire-and-rescue-nsw-submission" TargetMode="External"/><Relationship Id="rId1" Type="http://schemas.openxmlformats.org/officeDocument/2006/relationships/slideLayout" Target="../slideLayouts/slideLayout5.xml"/><Relationship Id="rId6" Type="http://schemas.openxmlformats.org/officeDocument/2006/relationships/hyperlink" Target="https://www.bcaustralia.net/fire-life-safety/#acting-as-the-agent-of-the-building-owner-to-issue-an-annual-fire-safety-statement" TargetMode="External"/><Relationship Id="rId5" Type="http://schemas.openxmlformats.org/officeDocument/2006/relationships/hyperlink" Target="https://www.bcaustralia.net/fire-life-safety/#preparation-of-building-regulatory-bca-and-fire-safety-audit-report" TargetMode="External"/><Relationship Id="rId4" Type="http://schemas.openxmlformats.org/officeDocument/2006/relationships/hyperlink" Target="https://www.bcaustralia.net/fire-life-safety/#undertaking-a-clause-145-bca-review-compliance" TargetMode="External"/><Relationship Id="rId9" Type="http://schemas.openxmlformats.org/officeDocument/2006/relationships/hyperlink" Target="https://www.bcaustralia.net/fire-life-safety/#preparation-of-a-disability-standards-report"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hyperlink" Target="https://dda.gov.ae/DDA-PnD-Website-Forms/Building-Services/Forms/39-ZA-DC-F-17%20Building%20Completion%20Certificate%20Request.pdf" TargetMode="Externa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hyperlink" Target="http://aec.cadalyst.com/aec/Features/ArticleStandard/Article/detail/579540" TargetMode="Externa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27.emf"/><Relationship Id="rId7" Type="http://schemas.openxmlformats.org/officeDocument/2006/relationships/image" Target="../media/image31.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emf"/></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45.jpeg"/></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jpe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3A432A8F-4A72-4E37-AB80-A8B7C8176A0E}"/>
              </a:ext>
            </a:extLst>
          </p:cNvPr>
          <p:cNvSpPr txBox="1"/>
          <p:nvPr/>
        </p:nvSpPr>
        <p:spPr>
          <a:xfrm>
            <a:off x="2201779" y="-211468"/>
            <a:ext cx="8388063" cy="3323987"/>
          </a:xfrm>
          <a:prstGeom prst="rect">
            <a:avLst/>
          </a:prstGeom>
          <a:noFill/>
        </p:spPr>
        <p:txBody>
          <a:bodyPr wrap="square" lIns="0" tIns="0" rIns="0" bIns="0" rtlCol="0" anchor="ctr">
            <a:spAutoFit/>
          </a:bodyPr>
          <a:lstStyle/>
          <a:p>
            <a:pPr algn="ctr" rtl="1"/>
            <a:r>
              <a:rPr lang="fa-IR" sz="3600" dirty="0">
                <a:cs typeface="B Titr" panose="00000700000000000000" pitchFamily="2" charset="-78"/>
              </a:rPr>
              <a:t>تأملی در مسائل حقوقی</a:t>
            </a:r>
            <a:br>
              <a:rPr lang="fa-IR" sz="3600" dirty="0">
                <a:cs typeface="B Titr" panose="00000700000000000000" pitchFamily="2" charset="-78"/>
              </a:rPr>
            </a:br>
            <a:r>
              <a:rPr lang="fa-IR" sz="3600" dirty="0">
                <a:cs typeface="B Titr" panose="00000700000000000000" pitchFamily="2" charset="-78"/>
              </a:rPr>
              <a:t> به کارگیری </a:t>
            </a:r>
            <a:r>
              <a:rPr lang="en-US" sz="3600" dirty="0">
                <a:cs typeface="B Titr" panose="00000700000000000000" pitchFamily="2" charset="-78"/>
              </a:rPr>
              <a:t>BIM </a:t>
            </a:r>
            <a:br>
              <a:rPr lang="en-US" sz="3600" dirty="0">
                <a:cs typeface="B Titr" panose="00000700000000000000" pitchFamily="2" charset="-78"/>
              </a:rPr>
            </a:br>
            <a:r>
              <a:rPr lang="fa-IR" sz="3600" dirty="0">
                <a:cs typeface="B Titr" panose="00000700000000000000" pitchFamily="2" charset="-78"/>
              </a:rPr>
              <a:t>درتهیه شناسنامه فنی ملکی ساختمان و دوره نگهداری ساختمان</a:t>
            </a:r>
            <a:br>
              <a:rPr lang="fa-IR" sz="3600" dirty="0">
                <a:cs typeface="B Titr" panose="00000700000000000000" pitchFamily="2" charset="-78"/>
              </a:rPr>
            </a:br>
            <a:r>
              <a:rPr lang="fa-IR" sz="3600" dirty="0">
                <a:cs typeface="B Titr" panose="00000700000000000000" pitchFamily="2" charset="-78"/>
              </a:rPr>
              <a:t/>
            </a:r>
            <a:br>
              <a:rPr lang="fa-IR" sz="3600" dirty="0">
                <a:cs typeface="B Titr" panose="00000700000000000000" pitchFamily="2" charset="-78"/>
              </a:rPr>
            </a:br>
            <a:endParaRPr lang="en-US" sz="3600" dirty="0">
              <a:latin typeface="B Titi"/>
              <a:cs typeface="B Titr" panose="00000700000000000000" pitchFamily="2" charset="-78"/>
            </a:endParaRPr>
          </a:p>
        </p:txBody>
      </p:sp>
      <p:sp>
        <p:nvSpPr>
          <p:cNvPr id="3" name="Rectangle 2">
            <a:extLst>
              <a:ext uri="{FF2B5EF4-FFF2-40B4-BE49-F238E27FC236}">
                <a16:creationId xmlns="" xmlns:a16="http://schemas.microsoft.com/office/drawing/2014/main" id="{7489D7C1-6128-41DC-ACA7-487C360270A0}"/>
              </a:ext>
            </a:extLst>
          </p:cNvPr>
          <p:cNvSpPr/>
          <p:nvPr/>
        </p:nvSpPr>
        <p:spPr>
          <a:xfrm>
            <a:off x="2790774" y="2888682"/>
            <a:ext cx="6096000" cy="515526"/>
          </a:xfrm>
          <a:prstGeom prst="rect">
            <a:avLst/>
          </a:prstGeom>
        </p:spPr>
        <p:txBody>
          <a:bodyPr>
            <a:spAutoFit/>
          </a:bodyPr>
          <a:lstStyle/>
          <a:p>
            <a:pPr algn="ctr" rtl="1">
              <a:lnSpc>
                <a:spcPct val="150000"/>
              </a:lnSpc>
              <a:spcAft>
                <a:spcPts val="1200"/>
              </a:spcAft>
              <a:defRPr/>
            </a:pPr>
            <a:r>
              <a:rPr lang="fa-IR" sz="2000" dirty="0">
                <a:solidFill>
                  <a:srgbClr val="92D050"/>
                </a:solidFill>
                <a:cs typeface="B Titr" panose="00000700000000000000" pitchFamily="2" charset="-78"/>
              </a:rPr>
              <a:t>دکتر مهدی روانشادنیا، عضو هیات علمی واحد علوم و </a:t>
            </a:r>
            <a:r>
              <a:rPr lang="fa-IR" sz="2000" dirty="0" smtClean="0">
                <a:solidFill>
                  <a:srgbClr val="92D050"/>
                </a:solidFill>
                <a:cs typeface="B Titr" panose="00000700000000000000" pitchFamily="2" charset="-78"/>
              </a:rPr>
              <a:t>تحقیقات</a:t>
            </a:r>
            <a:endParaRPr lang="fa-IR" b="1" dirty="0">
              <a:solidFill>
                <a:srgbClr val="C00000"/>
              </a:solidFill>
              <a:cs typeface="B Mitra" panose="00000400000000000000" pitchFamily="2" charset="-78"/>
            </a:endParaRPr>
          </a:p>
        </p:txBody>
      </p:sp>
      <p:sp>
        <p:nvSpPr>
          <p:cNvPr id="4" name="Rounded Rectangle 3"/>
          <p:cNvSpPr/>
          <p:nvPr/>
        </p:nvSpPr>
        <p:spPr>
          <a:xfrm>
            <a:off x="4884369" y="3788229"/>
            <a:ext cx="1908810" cy="15381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marL="0" marR="0" indent="0" algn="ctr" defTabSz="914400" rtl="0" eaLnBrk="1" fontAlgn="auto" latinLnBrk="0" hangingPunct="1">
              <a:lnSpc>
                <a:spcPct val="150000"/>
              </a:lnSpc>
              <a:spcBef>
                <a:spcPts val="0"/>
              </a:spcBef>
              <a:spcAft>
                <a:spcPts val="0"/>
              </a:spcAft>
              <a:buClrTx/>
              <a:buSzTx/>
              <a:buFontTx/>
              <a:buNone/>
              <a:tabLst/>
              <a:defRPr/>
            </a:pPr>
            <a:endParaRPr lang="fa-IR" sz="1200" b="1" dirty="0">
              <a:solidFill>
                <a:srgbClr val="C00000"/>
              </a:solidFill>
              <a:cs typeface="B Mitra" panose="00000400000000000000" pitchFamily="2" charset="-78"/>
            </a:endParaRPr>
          </a:p>
        </p:txBody>
      </p:sp>
    </p:spTree>
    <p:extLst>
      <p:ext uri="{BB962C8B-B14F-4D97-AF65-F5344CB8AC3E}">
        <p14:creationId xmlns:p14="http://schemas.microsoft.com/office/powerpoint/2010/main" val="36936648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شناسنامه فنی و ملکی</a:t>
            </a:r>
            <a:endParaRPr lang="fa-IR" dirty="0"/>
          </a:p>
        </p:txBody>
      </p:sp>
      <p:sp>
        <p:nvSpPr>
          <p:cNvPr id="3" name="Content Placeholder 2"/>
          <p:cNvSpPr>
            <a:spLocks noGrp="1"/>
          </p:cNvSpPr>
          <p:nvPr>
            <p:ph idx="4294967295"/>
          </p:nvPr>
        </p:nvSpPr>
        <p:spPr>
          <a:xfrm>
            <a:off x="782989" y="798787"/>
            <a:ext cx="11409011" cy="5678670"/>
          </a:xfrm>
          <a:prstGeom prst="rect">
            <a:avLst/>
          </a:prstGeom>
        </p:spPr>
        <p:txBody>
          <a:bodyPr>
            <a:noAutofit/>
          </a:bodyPr>
          <a:lstStyle/>
          <a:p>
            <a:pPr marL="0" indent="0" algn="r" rtl="1">
              <a:buNone/>
            </a:pPr>
            <a:r>
              <a:rPr lang="fa-IR" sz="3200" b="1" dirty="0" smtClean="0">
                <a:cs typeface="B Nazanin" panose="00000400000000000000" pitchFamily="2" charset="-78"/>
              </a:rPr>
              <a:t>2-9-1- </a:t>
            </a:r>
            <a:r>
              <a:rPr lang="fa-IR" sz="3200" dirty="0">
                <a:cs typeface="B Nazanin" panose="00000400000000000000" pitchFamily="2" charset="-78"/>
              </a:rPr>
              <a:t>شناسنامه فنی و ملکی ساختمان سندی است که حاوی اطلاعات فنی و ملکی ساختمان بوده و </a:t>
            </a:r>
            <a:r>
              <a:rPr lang="fa-IR" sz="3200" dirty="0" smtClean="0">
                <a:cs typeface="B Nazanin" panose="00000400000000000000" pitchFamily="2" charset="-78"/>
              </a:rPr>
              <a:t>توسط </a:t>
            </a:r>
            <a:r>
              <a:rPr lang="fa-IR" sz="3200" dirty="0">
                <a:cs typeface="B Nazanin" panose="00000400000000000000" pitchFamily="2" charset="-78"/>
              </a:rPr>
              <a:t>سازمان نظام مھندسی ساختمان استان صادر می گردد.چگونگی رعایت مقررات ملی ساختمان </a:t>
            </a:r>
            <a:r>
              <a:rPr lang="fa-IR" sz="3200" dirty="0" smtClean="0">
                <a:cs typeface="B Nazanin" panose="00000400000000000000" pitchFamily="2" charset="-78"/>
              </a:rPr>
              <a:t>و ضوابط </a:t>
            </a:r>
            <a:r>
              <a:rPr lang="fa-IR" sz="3200" dirty="0">
                <a:cs typeface="B Nazanin" panose="00000400000000000000" pitchFamily="2" charset="-78"/>
              </a:rPr>
              <a:t>شھرسازی باید در شناسنامه فنی و ملکی </a:t>
            </a:r>
            <a:r>
              <a:rPr lang="fa-IR" sz="3200" dirty="0" smtClean="0">
                <a:cs typeface="B Nazanin" panose="00000400000000000000" pitchFamily="2" charset="-78"/>
              </a:rPr>
              <a:t>ساختمان </a:t>
            </a:r>
            <a:r>
              <a:rPr lang="fa-IR" sz="3200" dirty="0">
                <a:cs typeface="B Nazanin" panose="00000400000000000000" pitchFamily="2" charset="-78"/>
              </a:rPr>
              <a:t>قید گردد</a:t>
            </a:r>
            <a:r>
              <a:rPr lang="fa-IR" sz="3200" dirty="0" smtClean="0">
                <a:cs typeface="B Nazanin" panose="00000400000000000000" pitchFamily="2" charset="-78"/>
              </a:rPr>
              <a:t>.</a:t>
            </a:r>
          </a:p>
          <a:p>
            <a:pPr marL="0" indent="0" algn="r" rtl="1">
              <a:buNone/>
            </a:pPr>
            <a:r>
              <a:rPr lang="fa-IR" sz="3200" dirty="0" smtClean="0">
                <a:cs typeface="B Nazanin" panose="00000400000000000000" pitchFamily="2" charset="-78"/>
              </a:rPr>
              <a:t>تبصره 1: </a:t>
            </a:r>
            <a:r>
              <a:rPr lang="fa-IR" sz="3200" dirty="0">
                <a:cs typeface="B Nazanin" panose="00000400000000000000" pitchFamily="2" charset="-78"/>
              </a:rPr>
              <a:t>مجريان مكلفند پس از اتمام كار، براي تهيه شناسنامه فني و ملكي ساختمان </a:t>
            </a:r>
            <a:r>
              <a:rPr lang="fa-IR" sz="3200" dirty="0" smtClean="0">
                <a:cs typeface="B Nazanin" panose="00000400000000000000" pitchFamily="2" charset="-78"/>
              </a:rPr>
              <a:t>به ترتيبي </a:t>
            </a:r>
            <a:r>
              <a:rPr lang="fa-IR" sz="3200" dirty="0">
                <a:cs typeface="B Nazanin" panose="00000400000000000000" pitchFamily="2" charset="-78"/>
              </a:rPr>
              <a:t>كه وزارت مسكن و شهرسازي تعيين مي نمايد، اطلاعات فني و ملكي </a:t>
            </a:r>
            <a:r>
              <a:rPr lang="fa-IR" sz="3200" dirty="0" smtClean="0">
                <a:cs typeface="B Nazanin" panose="00000400000000000000" pitchFamily="2" charset="-78"/>
              </a:rPr>
              <a:t>ساختمان طبق گواهی ناظر بند</a:t>
            </a:r>
          </a:p>
          <a:p>
            <a:pPr marL="0" indent="0" algn="r" rtl="1">
              <a:buNone/>
            </a:pPr>
            <a:r>
              <a:rPr lang="fa-IR" sz="3200" dirty="0" smtClean="0">
                <a:cs typeface="B Nazanin" panose="00000400000000000000" pitchFamily="2" charset="-78"/>
              </a:rPr>
              <a:t> 2-5-2 و تاییدیه های لازم را به سازمان نظام مهندسی و یک نسخه به مرجع صدور پروانه جهت پایان کار بدهند.</a:t>
            </a:r>
          </a:p>
          <a:p>
            <a:pPr marL="0" indent="0" algn="r" rtl="1">
              <a:buNone/>
            </a:pPr>
            <a:r>
              <a:rPr lang="fa-IR" sz="3200" dirty="0" smtClean="0">
                <a:cs typeface="B Nazanin" panose="00000400000000000000" pitchFamily="2" charset="-78"/>
              </a:rPr>
              <a:t>تبصره 2: هزينه </a:t>
            </a:r>
            <a:r>
              <a:rPr lang="fa-IR" sz="3200" dirty="0">
                <a:cs typeface="B Nazanin" panose="00000400000000000000" pitchFamily="2" charset="-78"/>
              </a:rPr>
              <a:t>هاي خدمات مهندسي اي كه در قالب شناسنامه فني و ملكي به </a:t>
            </a:r>
            <a:r>
              <a:rPr lang="fa-IR" sz="3200" dirty="0" smtClean="0">
                <a:cs typeface="B Nazanin" panose="00000400000000000000" pitchFamily="2" charset="-78"/>
              </a:rPr>
              <a:t>مالك ساختمان </a:t>
            </a:r>
            <a:r>
              <a:rPr lang="fa-IR" sz="3200" dirty="0">
                <a:cs typeface="B Nazanin" panose="00000400000000000000" pitchFamily="2" charset="-78"/>
              </a:rPr>
              <a:t>ارايه مي شود براساس تعرفه خدمات فوق كه سالانه به پيشنهاد شوراي </a:t>
            </a:r>
            <a:r>
              <a:rPr lang="fa-IR" sz="3200" dirty="0" smtClean="0">
                <a:cs typeface="B Nazanin" panose="00000400000000000000" pitchFamily="2" charset="-78"/>
              </a:rPr>
              <a:t>مركزي </a:t>
            </a:r>
            <a:r>
              <a:rPr lang="fa-IR" sz="3200" dirty="0">
                <a:cs typeface="B Nazanin" panose="00000400000000000000" pitchFamily="2" charset="-78"/>
              </a:rPr>
              <a:t>سازمان نظام مهندسي به تصويب وزارت مسكن و شهرسازي مي رسد در قالب </a:t>
            </a:r>
            <a:r>
              <a:rPr lang="fa-IR" sz="3200" dirty="0" smtClean="0">
                <a:cs typeface="B Nazanin" panose="00000400000000000000" pitchFamily="2" charset="-78"/>
              </a:rPr>
              <a:t>ماده 37 قانون نظام مهندسی دریافت می گردد</a:t>
            </a:r>
            <a:r>
              <a:rPr lang="fa-IR" sz="3200" dirty="0" smtClean="0">
                <a:cs typeface="B Nazanin" panose="00000400000000000000" pitchFamily="2" charset="-78"/>
              </a:rPr>
              <a:t>.</a:t>
            </a:r>
            <a:endParaRPr lang="fa-IR" sz="3200" dirty="0" smtClean="0">
              <a:cs typeface="B Nazanin" panose="00000400000000000000" pitchFamily="2" charset="-78"/>
            </a:endParaRPr>
          </a:p>
        </p:txBody>
      </p:sp>
      <p:sp>
        <p:nvSpPr>
          <p:cNvPr id="4" name="Footer Placeholder 3"/>
          <p:cNvSpPr>
            <a:spLocks noGrp="1"/>
          </p:cNvSpPr>
          <p:nvPr>
            <p:ph type="ftr" sz="quarter" idx="11"/>
          </p:nvPr>
        </p:nvSpPr>
        <p:spPr/>
        <p:txBody>
          <a:bodyPr/>
          <a:lstStyle/>
          <a:p>
            <a:r>
              <a:rPr lang="fa-IR" smtClean="0"/>
              <a:t>مسائل فنی حقوقی مدلسازی اطلاعات ساختمان در شناسنامه فنی ملکی-دکتر مهدی روانشادنیا</a:t>
            </a:r>
            <a:endParaRPr lang="fa-IR" dirty="0"/>
          </a:p>
        </p:txBody>
      </p:sp>
      <p:sp>
        <p:nvSpPr>
          <p:cNvPr id="5" name="Slide Number Placeholder 4"/>
          <p:cNvSpPr>
            <a:spLocks noGrp="1"/>
          </p:cNvSpPr>
          <p:nvPr>
            <p:ph type="sldNum" sz="quarter" idx="12"/>
          </p:nvPr>
        </p:nvSpPr>
        <p:spPr/>
        <p:txBody>
          <a:bodyPr/>
          <a:lstStyle/>
          <a:p>
            <a:fld id="{E2BB568A-7F3C-4FF5-991B-8C6374CD5618}" type="slidenum">
              <a:rPr lang="fa-IR" smtClean="0"/>
              <a:t>10</a:t>
            </a:fld>
            <a:endParaRPr lang="fa-IR" dirty="0"/>
          </a:p>
        </p:txBody>
      </p:sp>
    </p:spTree>
    <p:extLst>
      <p:ext uri="{BB962C8B-B14F-4D97-AF65-F5344CB8AC3E}">
        <p14:creationId xmlns:p14="http://schemas.microsoft.com/office/powerpoint/2010/main" val="20739373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شناسنامه فنی و </a:t>
            </a:r>
            <a:r>
              <a:rPr lang="fa-IR" dirty="0" smtClean="0"/>
              <a:t>ملکی-2</a:t>
            </a:r>
            <a:endParaRPr lang="fa-IR" dirty="0"/>
          </a:p>
        </p:txBody>
      </p:sp>
      <p:sp>
        <p:nvSpPr>
          <p:cNvPr id="3" name="Content Placeholder 2"/>
          <p:cNvSpPr>
            <a:spLocks noGrp="1"/>
          </p:cNvSpPr>
          <p:nvPr>
            <p:ph idx="4294967295"/>
          </p:nvPr>
        </p:nvSpPr>
        <p:spPr>
          <a:xfrm>
            <a:off x="782989" y="798787"/>
            <a:ext cx="11409011" cy="5678670"/>
          </a:xfrm>
          <a:prstGeom prst="rect">
            <a:avLst/>
          </a:prstGeom>
        </p:spPr>
        <p:txBody>
          <a:bodyPr/>
          <a:lstStyle/>
          <a:p>
            <a:pPr marL="0" indent="0" algn="r" rtl="1">
              <a:buNone/>
            </a:pPr>
            <a:r>
              <a:rPr lang="fa-IR" sz="3200" b="1" dirty="0">
                <a:cs typeface="B Nazanin" panose="00000400000000000000" pitchFamily="2" charset="-78"/>
              </a:rPr>
              <a:t>2-9-2- </a:t>
            </a:r>
            <a:r>
              <a:rPr lang="fa-IR" sz="3200" dirty="0">
                <a:cs typeface="B Nazanin" panose="00000400000000000000" pitchFamily="2" charset="-78"/>
              </a:rPr>
              <a:t>شناسنامه فنی و ملکی ساختمان در </a:t>
            </a:r>
            <a:r>
              <a:rPr lang="fa-IR" sz="3200" b="1" dirty="0">
                <a:cs typeface="B Nazanin" panose="00000400000000000000" pitchFamily="2" charset="-78"/>
              </a:rPr>
              <a:t>کلیه نقل و انتقالات </a:t>
            </a:r>
            <a:r>
              <a:rPr lang="fa-IR" sz="3200" dirty="0">
                <a:cs typeface="B Nazanin" panose="00000400000000000000" pitchFamily="2" charset="-78"/>
              </a:rPr>
              <a:t>ساختمانھائی که </a:t>
            </a:r>
            <a:r>
              <a:rPr lang="fa-IR" sz="3200" dirty="0" smtClean="0">
                <a:cs typeface="B Nazanin" panose="00000400000000000000" pitchFamily="2" charset="-78"/>
              </a:rPr>
              <a:t>پس </a:t>
            </a:r>
            <a:r>
              <a:rPr lang="fa-IR" sz="3200" dirty="0">
                <a:cs typeface="B Nazanin" panose="00000400000000000000" pitchFamily="2" charset="-78"/>
              </a:rPr>
              <a:t>از ابلاغ این آئیننامه، پروانه ساختمانی دریافت می دارند ھمراه با نقشه ھای چون ساخت باید تحویل خریدار گردد تا از مشخصات ساختمانی که خریداری مینماید، مطلع شود.</a:t>
            </a:r>
          </a:p>
          <a:p>
            <a:pPr marL="0" indent="0" algn="r" rtl="1">
              <a:buNone/>
            </a:pPr>
            <a:r>
              <a:rPr lang="fa-IR" sz="3200" b="1" dirty="0">
                <a:cs typeface="B Nazanin" panose="00000400000000000000" pitchFamily="2" charset="-78"/>
              </a:rPr>
              <a:t>2-9-5- </a:t>
            </a:r>
            <a:r>
              <a:rPr lang="fa-IR" sz="3200" dirty="0">
                <a:cs typeface="B Nazanin" panose="00000400000000000000" pitchFamily="2" charset="-78"/>
              </a:rPr>
              <a:t>شھرداریھا و سایر مراجع صدور پروانه ساختمان در مورد ساختمانھایی که پس از ابلاغ این آیین نامه برای آنھا پروانه ساختمان صادر می کنند، در زمان خاتمه کار و تقاضای پایان کار، موظفند </a:t>
            </a:r>
            <a:r>
              <a:rPr lang="fa-IR" sz="3200" b="1" dirty="0">
                <a:cs typeface="B Nazanin" panose="00000400000000000000" pitchFamily="2" charset="-78"/>
              </a:rPr>
              <a:t>شناسنامه فنی و ملکی ساختمان </a:t>
            </a:r>
            <a:r>
              <a:rPr lang="fa-IR" sz="3200" dirty="0">
                <a:cs typeface="B Nazanin" panose="00000400000000000000" pitchFamily="2" charset="-78"/>
              </a:rPr>
              <a:t>را از متقاضی مطالبه و </a:t>
            </a:r>
            <a:r>
              <a:rPr lang="fa-IR" sz="3200" b="1" dirty="0">
                <a:cs typeface="B Nazanin" panose="00000400000000000000" pitchFamily="2" charset="-78"/>
              </a:rPr>
              <a:t>گواھی پایان کار </a:t>
            </a:r>
            <a:r>
              <a:rPr lang="fa-IR" sz="3200" dirty="0">
                <a:cs typeface="B Nazanin" panose="00000400000000000000" pitchFamily="2" charset="-78"/>
              </a:rPr>
              <a:t>را براساس آن صادر نمایند.</a:t>
            </a:r>
          </a:p>
          <a:p>
            <a:pPr marL="0" indent="0" algn="r" rtl="1">
              <a:buNone/>
            </a:pPr>
            <a:endParaRPr lang="fa-IR" sz="3200" dirty="0">
              <a:cs typeface="B Nazanin" panose="00000400000000000000" pitchFamily="2" charset="-78"/>
            </a:endParaRPr>
          </a:p>
        </p:txBody>
      </p:sp>
      <p:sp>
        <p:nvSpPr>
          <p:cNvPr id="4" name="Footer Placeholder 3"/>
          <p:cNvSpPr>
            <a:spLocks noGrp="1"/>
          </p:cNvSpPr>
          <p:nvPr>
            <p:ph type="ftr" sz="quarter" idx="11"/>
          </p:nvPr>
        </p:nvSpPr>
        <p:spPr/>
        <p:txBody>
          <a:bodyPr/>
          <a:lstStyle/>
          <a:p>
            <a:r>
              <a:rPr lang="fa-IR" smtClean="0"/>
              <a:t>مسائل فنی حقوقی مدلسازی اطلاعات ساختمان در شناسنامه فنی ملکی-دکتر مهدی روانشادنیا</a:t>
            </a:r>
            <a:endParaRPr lang="fa-IR" dirty="0"/>
          </a:p>
        </p:txBody>
      </p:sp>
      <p:sp>
        <p:nvSpPr>
          <p:cNvPr id="5" name="Slide Number Placeholder 4"/>
          <p:cNvSpPr>
            <a:spLocks noGrp="1"/>
          </p:cNvSpPr>
          <p:nvPr>
            <p:ph type="sldNum" sz="quarter" idx="12"/>
          </p:nvPr>
        </p:nvSpPr>
        <p:spPr/>
        <p:txBody>
          <a:bodyPr/>
          <a:lstStyle/>
          <a:p>
            <a:fld id="{E2BB568A-7F3C-4FF5-991B-8C6374CD5618}" type="slidenum">
              <a:rPr lang="fa-IR" smtClean="0"/>
              <a:t>11</a:t>
            </a:fld>
            <a:endParaRPr lang="fa-IR" dirty="0"/>
          </a:p>
        </p:txBody>
      </p:sp>
    </p:spTree>
    <p:extLst>
      <p:ext uri="{BB962C8B-B14F-4D97-AF65-F5344CB8AC3E}">
        <p14:creationId xmlns:p14="http://schemas.microsoft.com/office/powerpoint/2010/main" val="39274581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مشخصات شناسنامه فنی ملکی</a:t>
            </a:r>
            <a:endParaRPr lang="fa-IR" dirty="0"/>
          </a:p>
        </p:txBody>
      </p:sp>
      <p:sp>
        <p:nvSpPr>
          <p:cNvPr id="3" name="Content Placeholder 2"/>
          <p:cNvSpPr>
            <a:spLocks noGrp="1"/>
          </p:cNvSpPr>
          <p:nvPr>
            <p:ph idx="4294967295"/>
          </p:nvPr>
        </p:nvSpPr>
        <p:spPr>
          <a:xfrm>
            <a:off x="1" y="798787"/>
            <a:ext cx="12192000" cy="5871258"/>
          </a:xfrm>
          <a:prstGeom prst="rect">
            <a:avLst/>
          </a:prstGeom>
        </p:spPr>
        <p:txBody>
          <a:bodyPr>
            <a:normAutofit/>
          </a:bodyPr>
          <a:lstStyle/>
          <a:p>
            <a:pPr marL="0" indent="0" algn="r" rtl="1">
              <a:buNone/>
            </a:pPr>
            <a:r>
              <a:rPr lang="fa-IR" sz="3200" dirty="0">
                <a:cs typeface="B Nazanin" panose="00000400000000000000" pitchFamily="2" charset="-78"/>
              </a:rPr>
              <a:t>شناسنامه فني و ملكي ساختمان به لحاظ مشخصات ظاهري </a:t>
            </a:r>
            <a:r>
              <a:rPr lang="fa-IR" sz="3200" dirty="0" smtClean="0">
                <a:cs typeface="B Nazanin" panose="00000400000000000000" pitchFamily="2" charset="-78"/>
              </a:rPr>
              <a:t>داراي </a:t>
            </a:r>
            <a:r>
              <a:rPr lang="fa-IR" sz="3200" b="1" dirty="0" smtClean="0">
                <a:cs typeface="B Nazanin" panose="00000400000000000000" pitchFamily="2" charset="-78"/>
              </a:rPr>
              <a:t>ابعاد 22/5 </a:t>
            </a:r>
            <a:r>
              <a:rPr lang="fa-IR" sz="3200" b="1" dirty="0">
                <a:cs typeface="B Nazanin" panose="00000400000000000000" pitchFamily="2" charset="-78"/>
              </a:rPr>
              <a:t>× </a:t>
            </a:r>
            <a:r>
              <a:rPr lang="fa-IR" sz="3200" b="1" dirty="0" smtClean="0">
                <a:cs typeface="B Nazanin" panose="00000400000000000000" pitchFamily="2" charset="-78"/>
              </a:rPr>
              <a:t>16/5 سانتيمتر </a:t>
            </a:r>
            <a:r>
              <a:rPr lang="fa-IR" sz="3200" b="1" dirty="0">
                <a:cs typeface="B Nazanin" panose="00000400000000000000" pitchFamily="2" charset="-78"/>
              </a:rPr>
              <a:t>بوده و برگهاي اصلي آن از جنس كاغذ كتان و مجلد به جلد </a:t>
            </a:r>
            <a:r>
              <a:rPr lang="fa-IR" sz="3200" b="1" dirty="0" smtClean="0">
                <a:cs typeface="B Nazanin" panose="00000400000000000000" pitchFamily="2" charset="-78"/>
              </a:rPr>
              <a:t>گالين </a:t>
            </a:r>
            <a:r>
              <a:rPr lang="fa-IR" sz="3200" b="1" dirty="0">
                <a:cs typeface="B Nazanin" panose="00000400000000000000" pitchFamily="2" charset="-78"/>
              </a:rPr>
              <a:t>گور </a:t>
            </a:r>
            <a:r>
              <a:rPr lang="fa-IR" sz="3200" b="1" dirty="0" smtClean="0">
                <a:cs typeface="B Nazanin" panose="00000400000000000000" pitchFamily="2" charset="-78"/>
              </a:rPr>
              <a:t> طلايي </a:t>
            </a:r>
            <a:r>
              <a:rPr lang="fa-IR" sz="3200" b="1" dirty="0">
                <a:cs typeface="B Nazanin" panose="00000400000000000000" pitchFamily="2" charset="-78"/>
              </a:rPr>
              <a:t>رنگ </a:t>
            </a:r>
            <a:r>
              <a:rPr lang="fa-IR" sz="3200" dirty="0" smtClean="0">
                <a:cs typeface="B Nazanin" panose="00000400000000000000" pitchFamily="2" charset="-78"/>
              </a:rPr>
              <a:t>مي باشد، </a:t>
            </a:r>
            <a:r>
              <a:rPr lang="fa-IR" sz="3200" dirty="0">
                <a:cs typeface="B Nazanin" panose="00000400000000000000" pitchFamily="2" charset="-78"/>
              </a:rPr>
              <a:t>شناسنامه فني و ملكي ساختمان در كل كشور </a:t>
            </a:r>
            <a:r>
              <a:rPr lang="fa-IR" sz="3200" dirty="0" smtClean="0">
                <a:cs typeface="B Nazanin" panose="00000400000000000000" pitchFamily="2" charset="-78"/>
              </a:rPr>
              <a:t>توسط وزارت </a:t>
            </a:r>
            <a:r>
              <a:rPr lang="fa-IR" sz="3200" dirty="0">
                <a:cs typeface="B Nazanin" panose="00000400000000000000" pitchFamily="2" charset="-78"/>
              </a:rPr>
              <a:t>مسكن و شهرسازي به صورت همسان تهيه شده و در اختيار سازما ن هاي </a:t>
            </a:r>
            <a:r>
              <a:rPr lang="fa-IR" sz="3200" dirty="0" smtClean="0">
                <a:cs typeface="B Nazanin" panose="00000400000000000000" pitchFamily="2" charset="-78"/>
              </a:rPr>
              <a:t>استان ها قرار </a:t>
            </a:r>
            <a:r>
              <a:rPr lang="fa-IR" sz="3200" dirty="0">
                <a:cs typeface="B Nazanin" panose="00000400000000000000" pitchFamily="2" charset="-78"/>
              </a:rPr>
              <a:t>مي گيرد</a:t>
            </a:r>
            <a:r>
              <a:rPr lang="fa-IR" sz="3200" dirty="0" smtClean="0">
                <a:cs typeface="B Nazanin" panose="00000400000000000000" pitchFamily="2" charset="-78"/>
              </a:rPr>
              <a:t>.</a:t>
            </a:r>
          </a:p>
          <a:p>
            <a:pPr marL="0" indent="0" algn="r" rtl="1">
              <a:buNone/>
            </a:pPr>
            <a:r>
              <a:rPr lang="fa-IR" sz="3200" dirty="0">
                <a:cs typeface="B Nazanin" panose="00000400000000000000" pitchFamily="2" charset="-78"/>
              </a:rPr>
              <a:t>يك نسخه </a:t>
            </a:r>
            <a:r>
              <a:rPr lang="fa-IR" sz="3200" dirty="0" smtClean="0">
                <a:cs typeface="B Nazanin" panose="00000400000000000000" pitchFamily="2" charset="-78"/>
              </a:rPr>
              <a:t>از </a:t>
            </a:r>
            <a:r>
              <a:rPr lang="fa-IR" sz="3200" dirty="0">
                <a:cs typeface="B Nazanin" panose="00000400000000000000" pitchFamily="2" charset="-78"/>
              </a:rPr>
              <a:t>شناسنامه فني و ملكي ساختمان نيز به منظور صدور پايا ن كار </a:t>
            </a:r>
            <a:r>
              <a:rPr lang="fa-IR" sz="3200" dirty="0" smtClean="0">
                <a:cs typeface="B Nazanin" panose="00000400000000000000" pitchFamily="2" charset="-78"/>
              </a:rPr>
              <a:t>ساختمان تحويل </a:t>
            </a:r>
            <a:r>
              <a:rPr lang="fa-IR" sz="3200" dirty="0">
                <a:cs typeface="B Nazanin" panose="00000400000000000000" pitchFamily="2" charset="-78"/>
              </a:rPr>
              <a:t>مرجع صدور پروانه ساختمان </a:t>
            </a:r>
            <a:r>
              <a:rPr lang="fa-IR" sz="3200" dirty="0" smtClean="0">
                <a:cs typeface="B Nazanin" panose="00000400000000000000" pitchFamily="2" charset="-78"/>
              </a:rPr>
              <a:t>مي شود</a:t>
            </a:r>
            <a:r>
              <a:rPr lang="fa-IR" sz="3200" dirty="0">
                <a:cs typeface="B Nazanin" panose="00000400000000000000" pitchFamily="2" charset="-78"/>
              </a:rPr>
              <a:t>. </a:t>
            </a:r>
            <a:endParaRPr lang="fa-IR" sz="3200" dirty="0" smtClean="0">
              <a:cs typeface="B Nazanin" panose="00000400000000000000" pitchFamily="2" charset="-78"/>
            </a:endParaRPr>
          </a:p>
          <a:p>
            <a:pPr marL="0" indent="0" algn="r" rtl="1">
              <a:buNone/>
            </a:pPr>
            <a:r>
              <a:rPr lang="fa-IR" sz="3200" dirty="0" smtClean="0">
                <a:cs typeface="B Nazanin" panose="00000400000000000000" pitchFamily="2" charset="-78"/>
              </a:rPr>
              <a:t>صدور </a:t>
            </a:r>
            <a:r>
              <a:rPr lang="fa-IR" sz="3200" dirty="0">
                <a:cs typeface="B Nazanin" panose="00000400000000000000" pitchFamily="2" charset="-78"/>
              </a:rPr>
              <a:t>شناسنامه فني و ملكي </a:t>
            </a:r>
            <a:r>
              <a:rPr lang="fa-IR" sz="3200" dirty="0" smtClean="0">
                <a:cs typeface="B Nazanin" panose="00000400000000000000" pitchFamily="2" charset="-78"/>
              </a:rPr>
              <a:t>ساختمان مستلزم </a:t>
            </a:r>
            <a:r>
              <a:rPr lang="fa-IR" sz="3200" dirty="0">
                <a:cs typeface="B Nazanin" panose="00000400000000000000" pitchFamily="2" charset="-78"/>
              </a:rPr>
              <a:t>تهيه و تكميل </a:t>
            </a:r>
            <a:r>
              <a:rPr lang="fa-IR" sz="3200" b="1" dirty="0" smtClean="0">
                <a:cs typeface="B Nazanin" panose="00000400000000000000" pitchFamily="2" charset="-78"/>
              </a:rPr>
              <a:t>دفترچه </a:t>
            </a:r>
            <a:r>
              <a:rPr lang="fa-IR" sz="3200" b="1" dirty="0">
                <a:cs typeface="B Nazanin" panose="00000400000000000000" pitchFamily="2" charset="-78"/>
              </a:rPr>
              <a:t>اطلاعات ساختمان </a:t>
            </a:r>
            <a:r>
              <a:rPr lang="fa-IR" sz="3200" dirty="0" smtClean="0">
                <a:cs typeface="B Nazanin" panose="00000400000000000000" pitchFamily="2" charset="-78"/>
              </a:rPr>
              <a:t>مي </a:t>
            </a:r>
            <a:r>
              <a:rPr lang="fa-IR" sz="3200" dirty="0">
                <a:cs typeface="B Nazanin" panose="00000400000000000000" pitchFamily="2" charset="-78"/>
              </a:rPr>
              <a:t>باشد كه مشتمل بر جداول مربوط </a:t>
            </a:r>
            <a:r>
              <a:rPr lang="fa-IR" sz="3200" dirty="0" smtClean="0">
                <a:cs typeface="B Nazanin" panose="00000400000000000000" pitchFamily="2" charset="-78"/>
              </a:rPr>
              <a:t>به روند </a:t>
            </a:r>
            <a:r>
              <a:rPr lang="fa-IR" sz="3200" dirty="0">
                <a:cs typeface="B Nazanin" panose="00000400000000000000" pitchFamily="2" charset="-78"/>
              </a:rPr>
              <a:t>تهيه </a:t>
            </a:r>
            <a:r>
              <a:rPr lang="fa-IR" sz="3200" dirty="0" smtClean="0">
                <a:cs typeface="B Nazanin" panose="00000400000000000000" pitchFamily="2" charset="-78"/>
              </a:rPr>
              <a:t>طرح، اجرا، </a:t>
            </a:r>
            <a:r>
              <a:rPr lang="fa-IR" sz="3200" dirty="0">
                <a:cs typeface="B Nazanin" panose="00000400000000000000" pitchFamily="2" charset="-78"/>
              </a:rPr>
              <a:t>نظارت و </a:t>
            </a:r>
            <a:r>
              <a:rPr lang="fa-IR" sz="3200" dirty="0" smtClean="0">
                <a:cs typeface="B Nazanin" panose="00000400000000000000" pitchFamily="2" charset="-78"/>
              </a:rPr>
              <a:t>اطلاعات </a:t>
            </a:r>
            <a:r>
              <a:rPr lang="fa-IR" sz="3200" dirty="0">
                <a:cs typeface="B Nazanin" panose="00000400000000000000" pitchFamily="2" charset="-78"/>
              </a:rPr>
              <a:t>ساختمان است و نهايتا منجر به صدور </a:t>
            </a:r>
            <a:r>
              <a:rPr lang="fa-IR" sz="3200" dirty="0" smtClean="0">
                <a:cs typeface="B Nazanin" panose="00000400000000000000" pitchFamily="2" charset="-78"/>
              </a:rPr>
              <a:t>شناسنامه فني </a:t>
            </a:r>
            <a:r>
              <a:rPr lang="fa-IR" sz="3200" dirty="0">
                <a:cs typeface="B Nazanin" panose="00000400000000000000" pitchFamily="2" charset="-78"/>
              </a:rPr>
              <a:t>و ملكي ساختمان </a:t>
            </a:r>
            <a:r>
              <a:rPr lang="fa-IR" sz="3200" dirty="0" smtClean="0">
                <a:cs typeface="B Nazanin" panose="00000400000000000000" pitchFamily="2" charset="-78"/>
              </a:rPr>
              <a:t>مي </a:t>
            </a:r>
            <a:r>
              <a:rPr lang="fa-IR" sz="3200" dirty="0">
                <a:cs typeface="B Nazanin" panose="00000400000000000000" pitchFamily="2" charset="-78"/>
              </a:rPr>
              <a:t>شود كه اين </a:t>
            </a:r>
            <a:r>
              <a:rPr lang="fa-IR" sz="3200" dirty="0" smtClean="0">
                <a:cs typeface="B Nazanin" panose="00000400000000000000" pitchFamily="2" charset="-78"/>
              </a:rPr>
              <a:t>دفترچه </a:t>
            </a:r>
            <a:r>
              <a:rPr lang="fa-IR" sz="3200" dirty="0">
                <a:cs typeface="B Nazanin" panose="00000400000000000000" pitchFamily="2" charset="-78"/>
              </a:rPr>
              <a:t>ها به </a:t>
            </a:r>
            <a:r>
              <a:rPr lang="fa-IR" sz="3200" dirty="0" smtClean="0">
                <a:cs typeface="B Nazanin" panose="00000400000000000000" pitchFamily="2" charset="-78"/>
              </a:rPr>
              <a:t>تعداد كافي </a:t>
            </a:r>
            <a:r>
              <a:rPr lang="fa-IR" sz="3200" dirty="0">
                <a:cs typeface="B Nazanin" panose="00000400000000000000" pitchFamily="2" charset="-78"/>
              </a:rPr>
              <a:t>در اختيار دفاتر </a:t>
            </a:r>
            <a:r>
              <a:rPr lang="fa-IR" sz="3200" dirty="0" smtClean="0">
                <a:cs typeface="B Nazanin" panose="00000400000000000000" pitchFamily="2" charset="-78"/>
              </a:rPr>
              <a:t>مهندسي طراحي </a:t>
            </a:r>
            <a:r>
              <a:rPr lang="fa-IR" sz="3200" dirty="0">
                <a:cs typeface="B Nazanin" panose="00000400000000000000" pitchFamily="2" charset="-78"/>
              </a:rPr>
              <a:t>و طراحان حقوقي ساختمان قرار داده مي شود.</a:t>
            </a:r>
          </a:p>
        </p:txBody>
      </p:sp>
      <p:sp>
        <p:nvSpPr>
          <p:cNvPr id="4" name="Footer Placeholder 3"/>
          <p:cNvSpPr>
            <a:spLocks noGrp="1"/>
          </p:cNvSpPr>
          <p:nvPr>
            <p:ph type="ftr" sz="quarter" idx="11"/>
          </p:nvPr>
        </p:nvSpPr>
        <p:spPr/>
        <p:txBody>
          <a:bodyPr/>
          <a:lstStyle/>
          <a:p>
            <a:r>
              <a:rPr lang="fa-IR" smtClean="0"/>
              <a:t>مسائل فنی حقوقی مدلسازی اطلاعات ساختمان در شناسنامه فنی ملکی-دکتر مهدی روانشادنیا</a:t>
            </a:r>
            <a:endParaRPr lang="fa-IR" dirty="0"/>
          </a:p>
        </p:txBody>
      </p:sp>
      <p:sp>
        <p:nvSpPr>
          <p:cNvPr id="5" name="Slide Number Placeholder 4"/>
          <p:cNvSpPr>
            <a:spLocks noGrp="1"/>
          </p:cNvSpPr>
          <p:nvPr>
            <p:ph type="sldNum" sz="quarter" idx="12"/>
          </p:nvPr>
        </p:nvSpPr>
        <p:spPr/>
        <p:txBody>
          <a:bodyPr/>
          <a:lstStyle/>
          <a:p>
            <a:fld id="{E2BB568A-7F3C-4FF5-991B-8C6374CD5618}" type="slidenum">
              <a:rPr lang="fa-IR" smtClean="0"/>
              <a:t>12</a:t>
            </a:fld>
            <a:endParaRPr lang="fa-IR" dirty="0"/>
          </a:p>
        </p:txBody>
      </p:sp>
    </p:spTree>
    <p:extLst>
      <p:ext uri="{BB962C8B-B14F-4D97-AF65-F5344CB8AC3E}">
        <p14:creationId xmlns:p14="http://schemas.microsoft.com/office/powerpoint/2010/main" val="563453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مراحل تهیه و صدور شناسنامه فنی ملکی-1</a:t>
            </a:r>
            <a:endParaRPr lang="fa-IR" dirty="0"/>
          </a:p>
        </p:txBody>
      </p:sp>
      <p:sp>
        <p:nvSpPr>
          <p:cNvPr id="3" name="Content Placeholder 2"/>
          <p:cNvSpPr>
            <a:spLocks noGrp="1"/>
          </p:cNvSpPr>
          <p:nvPr>
            <p:ph idx="4294967295"/>
          </p:nvPr>
        </p:nvSpPr>
        <p:spPr>
          <a:xfrm>
            <a:off x="250371" y="798786"/>
            <a:ext cx="11941629" cy="5933573"/>
          </a:xfrm>
          <a:prstGeom prst="rect">
            <a:avLst/>
          </a:prstGeom>
        </p:spPr>
        <p:txBody>
          <a:bodyPr>
            <a:noAutofit/>
          </a:bodyPr>
          <a:lstStyle/>
          <a:p>
            <a:pPr marL="0" indent="0" algn="r" rtl="1">
              <a:buNone/>
            </a:pPr>
            <a:r>
              <a:rPr lang="fa-IR" dirty="0" smtClean="0">
                <a:cs typeface="B Nazanin" panose="00000400000000000000" pitchFamily="2" charset="-78"/>
              </a:rPr>
              <a:t>19-1-1-</a:t>
            </a:r>
            <a:r>
              <a:rPr lang="fa-IR" dirty="0">
                <a:cs typeface="B Nazanin" panose="00000400000000000000" pitchFamily="2" charset="-78"/>
              </a:rPr>
              <a:t>صاحب كار با در دست داشتن </a:t>
            </a:r>
            <a:r>
              <a:rPr lang="fa-IR" dirty="0" smtClean="0">
                <a:cs typeface="B Nazanin" panose="00000400000000000000" pitchFamily="2" charset="-78"/>
              </a:rPr>
              <a:t>درخواست </a:t>
            </a:r>
            <a:r>
              <a:rPr lang="fa-IR" dirty="0">
                <a:cs typeface="B Nazanin" panose="00000400000000000000" pitchFamily="2" charset="-78"/>
              </a:rPr>
              <a:t>صدور پروانه ساختمان به شهرداري </a:t>
            </a:r>
            <a:r>
              <a:rPr lang="fa-IR" dirty="0" smtClean="0">
                <a:cs typeface="B Nazanin" panose="00000400000000000000" pitchFamily="2" charset="-78"/>
              </a:rPr>
              <a:t>يا ساير </a:t>
            </a:r>
            <a:r>
              <a:rPr lang="fa-IR" dirty="0">
                <a:cs typeface="B Nazanin" panose="00000400000000000000" pitchFamily="2" charset="-78"/>
              </a:rPr>
              <a:t>مراجع صدور پروانه ساختمان مراجعه نموده و با ارايه مدارك لازم تشكيل </a:t>
            </a:r>
            <a:r>
              <a:rPr lang="fa-IR" dirty="0" smtClean="0">
                <a:cs typeface="B Nazanin" panose="00000400000000000000" pitchFamily="2" charset="-78"/>
              </a:rPr>
              <a:t>پرونده مي </a:t>
            </a:r>
            <a:r>
              <a:rPr lang="fa-IR" dirty="0">
                <a:cs typeface="B Nazanin" panose="00000400000000000000" pitchFamily="2" charset="-78"/>
              </a:rPr>
              <a:t>دهد</a:t>
            </a:r>
            <a:r>
              <a:rPr lang="fa-IR" dirty="0" smtClean="0">
                <a:cs typeface="B Nazanin" panose="00000400000000000000" pitchFamily="2" charset="-78"/>
              </a:rPr>
              <a:t>.</a:t>
            </a:r>
          </a:p>
          <a:p>
            <a:pPr marL="0" indent="0" algn="r" rtl="1">
              <a:buNone/>
            </a:pPr>
            <a:r>
              <a:rPr lang="fa-IR" dirty="0" smtClean="0">
                <a:cs typeface="B Nazanin" panose="00000400000000000000" pitchFamily="2" charset="-78"/>
              </a:rPr>
              <a:t>19-1-2-</a:t>
            </a:r>
            <a:r>
              <a:rPr lang="fa-IR" dirty="0">
                <a:cs typeface="B Nazanin" panose="00000400000000000000" pitchFamily="2" charset="-78"/>
              </a:rPr>
              <a:t>مرجع صدور پروانه ساختمان پس از بررسي مدارك و درخواست </a:t>
            </a:r>
            <a:r>
              <a:rPr lang="fa-IR" dirty="0" smtClean="0">
                <a:cs typeface="B Nazanin" panose="00000400000000000000" pitchFamily="2" charset="-78"/>
              </a:rPr>
              <a:t>صاحبكار نسبت </a:t>
            </a:r>
            <a:r>
              <a:rPr lang="fa-IR" dirty="0">
                <a:cs typeface="B Nazanin" panose="00000400000000000000" pitchFamily="2" charset="-78"/>
              </a:rPr>
              <a:t>به صدور مجوز تهيه نقشه (دستور نقشه) اقدام مي </a:t>
            </a:r>
            <a:r>
              <a:rPr lang="fa-IR" dirty="0" smtClean="0">
                <a:cs typeface="B Nazanin" panose="00000400000000000000" pitchFamily="2" charset="-78"/>
              </a:rPr>
              <a:t>نمايد</a:t>
            </a:r>
          </a:p>
          <a:p>
            <a:pPr marL="0" indent="0" algn="r" rtl="1">
              <a:buNone/>
            </a:pPr>
            <a:r>
              <a:rPr lang="fa-IR" dirty="0" smtClean="0">
                <a:cs typeface="B Nazanin" panose="00000400000000000000" pitchFamily="2" charset="-78"/>
              </a:rPr>
              <a:t>19-1-3-صاحب </a:t>
            </a:r>
            <a:r>
              <a:rPr lang="fa-IR" dirty="0">
                <a:cs typeface="B Nazanin" panose="00000400000000000000" pitchFamily="2" charset="-78"/>
              </a:rPr>
              <a:t>كار با در دست داشتن مجوز تهيه نقشه (دستور </a:t>
            </a:r>
            <a:r>
              <a:rPr lang="fa-IR" dirty="0" smtClean="0">
                <a:cs typeface="B Nazanin" panose="00000400000000000000" pitchFamily="2" charset="-78"/>
              </a:rPr>
              <a:t>نقشه</a:t>
            </a:r>
            <a:r>
              <a:rPr lang="fa-IR" dirty="0">
                <a:cs typeface="B Nazanin" panose="00000400000000000000" pitchFamily="2" charset="-78"/>
              </a:rPr>
              <a:t>) به يكي از </a:t>
            </a:r>
            <a:r>
              <a:rPr lang="fa-IR" dirty="0" smtClean="0">
                <a:cs typeface="B Nazanin" panose="00000400000000000000" pitchFamily="2" charset="-78"/>
              </a:rPr>
              <a:t>دفاتر مهندسي </a:t>
            </a:r>
            <a:r>
              <a:rPr lang="fa-IR" dirty="0">
                <a:cs typeface="B Nazanin" panose="00000400000000000000" pitchFamily="2" charset="-78"/>
              </a:rPr>
              <a:t>يا اشخاص حقوقي طراحي ساختمان جهت تهيه طرح موضوع اين </a:t>
            </a:r>
            <a:r>
              <a:rPr lang="fa-IR" dirty="0" smtClean="0">
                <a:cs typeface="B Nazanin" panose="00000400000000000000" pitchFamily="2" charset="-78"/>
              </a:rPr>
              <a:t>شيوه نامه مراجعه </a:t>
            </a:r>
            <a:r>
              <a:rPr lang="fa-IR" dirty="0">
                <a:cs typeface="B Nazanin" panose="00000400000000000000" pitchFamily="2" charset="-78"/>
              </a:rPr>
              <a:t>مي نمايد</a:t>
            </a:r>
            <a:r>
              <a:rPr lang="fa-IR" dirty="0" smtClean="0">
                <a:cs typeface="B Nazanin" panose="00000400000000000000" pitchFamily="2" charset="-78"/>
              </a:rPr>
              <a:t>.</a:t>
            </a:r>
          </a:p>
          <a:p>
            <a:pPr marL="0" indent="0" algn="r" rtl="1">
              <a:buNone/>
            </a:pPr>
            <a:r>
              <a:rPr lang="fa-IR" dirty="0" smtClean="0">
                <a:cs typeface="B Nazanin" panose="00000400000000000000" pitchFamily="2" charset="-78"/>
              </a:rPr>
              <a:t>19-1-4-طراح </a:t>
            </a:r>
            <a:r>
              <a:rPr lang="fa-IR" dirty="0">
                <a:cs typeface="B Nazanin" panose="00000400000000000000" pitchFamily="2" charset="-78"/>
              </a:rPr>
              <a:t>ساختمان ضمن تهيه نقشه معماري منطبق بر ضوابط شهرسازي </a:t>
            </a:r>
            <a:r>
              <a:rPr lang="fa-IR" dirty="0" smtClean="0">
                <a:cs typeface="B Nazanin" panose="00000400000000000000" pitchFamily="2" charset="-78"/>
              </a:rPr>
              <a:t>و مقررات </a:t>
            </a:r>
            <a:r>
              <a:rPr lang="fa-IR" dirty="0">
                <a:cs typeface="B Nazanin" panose="00000400000000000000" pitchFamily="2" charset="-78"/>
              </a:rPr>
              <a:t>ملي ساختمان يك نسخه </a:t>
            </a:r>
            <a:r>
              <a:rPr lang="fa-IR" dirty="0" smtClean="0">
                <a:cs typeface="B Nazanin" panose="00000400000000000000" pitchFamily="2" charset="-78"/>
              </a:rPr>
              <a:t>از نقشه </a:t>
            </a:r>
            <a:r>
              <a:rPr lang="fa-IR" dirty="0">
                <a:cs typeface="B Nazanin" panose="00000400000000000000" pitchFamily="2" charset="-78"/>
              </a:rPr>
              <a:t>هاي معماري تهيه شده را جهت كنترل </a:t>
            </a:r>
            <a:r>
              <a:rPr lang="fa-IR" dirty="0" smtClean="0">
                <a:cs typeface="B Nazanin" panose="00000400000000000000" pitchFamily="2" charset="-78"/>
              </a:rPr>
              <a:t>ضوابط شهرسازي </a:t>
            </a:r>
            <a:r>
              <a:rPr lang="fa-IR" dirty="0">
                <a:cs typeface="B Nazanin" panose="00000400000000000000" pitchFamily="2" charset="-78"/>
              </a:rPr>
              <a:t>تحويل مرجع صدور پروانه ساختمان </a:t>
            </a:r>
            <a:r>
              <a:rPr lang="fa-IR" dirty="0" smtClean="0">
                <a:cs typeface="B Nazanin" panose="00000400000000000000" pitchFamily="2" charset="-78"/>
              </a:rPr>
              <a:t>مي </a:t>
            </a:r>
            <a:r>
              <a:rPr lang="fa-IR" dirty="0">
                <a:cs typeface="B Nazanin" panose="00000400000000000000" pitchFamily="2" charset="-78"/>
              </a:rPr>
              <a:t>نمايد و شهرداري در صورتي كه </a:t>
            </a:r>
            <a:r>
              <a:rPr lang="fa-IR" dirty="0" smtClean="0">
                <a:cs typeface="B Nazanin" panose="00000400000000000000" pitchFamily="2" charset="-78"/>
              </a:rPr>
              <a:t>در نقشه </a:t>
            </a:r>
            <a:r>
              <a:rPr lang="fa-IR" dirty="0">
                <a:cs typeface="B Nazanin" panose="00000400000000000000" pitchFamily="2" charset="-78"/>
              </a:rPr>
              <a:t>هاي معماري داراي نقص يا ايراد باشد ، موارد را رسماً و كتباً به طراح اعلام نموده </a:t>
            </a:r>
            <a:r>
              <a:rPr lang="fa-IR" dirty="0" smtClean="0">
                <a:cs typeface="B Nazanin" panose="00000400000000000000" pitchFamily="2" charset="-78"/>
              </a:rPr>
              <a:t>و آن </a:t>
            </a:r>
            <a:r>
              <a:rPr lang="fa-IR" dirty="0">
                <a:cs typeface="B Nazanin" panose="00000400000000000000" pitchFamily="2" charset="-78"/>
              </a:rPr>
              <a:t>را براي اصلاح به طراح عودت مي دهد</a:t>
            </a:r>
            <a:r>
              <a:rPr lang="fa-IR" dirty="0" smtClean="0">
                <a:cs typeface="B Nazanin" panose="00000400000000000000" pitchFamily="2" charset="-78"/>
              </a:rPr>
              <a:t>.</a:t>
            </a:r>
          </a:p>
          <a:p>
            <a:pPr marL="0" indent="0" algn="r" rtl="1">
              <a:buNone/>
            </a:pPr>
            <a:r>
              <a:rPr lang="fa-IR" dirty="0" smtClean="0">
                <a:cs typeface="B Nazanin" panose="00000400000000000000" pitchFamily="2" charset="-78"/>
              </a:rPr>
              <a:t>19-1-5-مرجع </a:t>
            </a:r>
            <a:r>
              <a:rPr lang="fa-IR" dirty="0">
                <a:cs typeface="B Nazanin" panose="00000400000000000000" pitchFamily="2" charset="-78"/>
              </a:rPr>
              <a:t>صدور پروانه ساختمان در صورت كامل بودن </a:t>
            </a:r>
            <a:r>
              <a:rPr lang="fa-IR" dirty="0" smtClean="0">
                <a:cs typeface="B Nazanin" panose="00000400000000000000" pitchFamily="2" charset="-78"/>
              </a:rPr>
              <a:t>نقشه </a:t>
            </a:r>
            <a:r>
              <a:rPr lang="fa-IR" dirty="0">
                <a:cs typeface="B Nazanin" panose="00000400000000000000" pitchFamily="2" charset="-78"/>
              </a:rPr>
              <a:t>هاي معماري </a:t>
            </a:r>
            <a:r>
              <a:rPr lang="fa-IR" dirty="0" smtClean="0">
                <a:cs typeface="B Nazanin" panose="00000400000000000000" pitchFamily="2" charset="-78"/>
              </a:rPr>
              <a:t>، نسبت </a:t>
            </a:r>
            <a:r>
              <a:rPr lang="fa-IR" dirty="0">
                <a:cs typeface="B Nazanin" panose="00000400000000000000" pitchFamily="2" charset="-78"/>
              </a:rPr>
              <a:t>به صدور صورتحساب عوارض مربوطه اقدام و درخواست تهيه و تكميل </a:t>
            </a:r>
            <a:r>
              <a:rPr lang="fa-IR" dirty="0" smtClean="0">
                <a:cs typeface="B Nazanin" panose="00000400000000000000" pitchFamily="2" charset="-78"/>
              </a:rPr>
              <a:t>نقشه هاي اجرايي </a:t>
            </a:r>
            <a:r>
              <a:rPr lang="fa-IR" dirty="0">
                <a:cs typeface="B Nazanin" panose="00000400000000000000" pitchFamily="2" charset="-78"/>
              </a:rPr>
              <a:t>را مي نمايد.</a:t>
            </a:r>
          </a:p>
        </p:txBody>
      </p:sp>
      <p:sp>
        <p:nvSpPr>
          <p:cNvPr id="4" name="Footer Placeholder 3"/>
          <p:cNvSpPr>
            <a:spLocks noGrp="1"/>
          </p:cNvSpPr>
          <p:nvPr>
            <p:ph type="ftr" sz="quarter" idx="11"/>
          </p:nvPr>
        </p:nvSpPr>
        <p:spPr/>
        <p:txBody>
          <a:bodyPr/>
          <a:lstStyle/>
          <a:p>
            <a:r>
              <a:rPr lang="fa-IR" smtClean="0"/>
              <a:t>مسائل فنی حقوقی مدلسازی اطلاعات ساختمان در شناسنامه فنی ملکی-دکتر مهدی روانشادنیا</a:t>
            </a:r>
            <a:endParaRPr lang="fa-IR" dirty="0"/>
          </a:p>
        </p:txBody>
      </p:sp>
      <p:sp>
        <p:nvSpPr>
          <p:cNvPr id="5" name="Slide Number Placeholder 4"/>
          <p:cNvSpPr>
            <a:spLocks noGrp="1"/>
          </p:cNvSpPr>
          <p:nvPr>
            <p:ph type="sldNum" sz="quarter" idx="12"/>
          </p:nvPr>
        </p:nvSpPr>
        <p:spPr/>
        <p:txBody>
          <a:bodyPr/>
          <a:lstStyle/>
          <a:p>
            <a:fld id="{E2BB568A-7F3C-4FF5-991B-8C6374CD5618}" type="slidenum">
              <a:rPr lang="fa-IR" smtClean="0"/>
              <a:t>13</a:t>
            </a:fld>
            <a:endParaRPr lang="fa-IR" dirty="0"/>
          </a:p>
        </p:txBody>
      </p:sp>
    </p:spTree>
    <p:extLst>
      <p:ext uri="{BB962C8B-B14F-4D97-AF65-F5344CB8AC3E}">
        <p14:creationId xmlns:p14="http://schemas.microsoft.com/office/powerpoint/2010/main" val="17350047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مراحل تهیه و صدور شناسنامه فنی </a:t>
            </a:r>
            <a:r>
              <a:rPr lang="fa-IR" dirty="0" smtClean="0"/>
              <a:t>ملکی-2</a:t>
            </a:r>
            <a:endParaRPr lang="fa-IR" dirty="0"/>
          </a:p>
        </p:txBody>
      </p:sp>
      <p:sp>
        <p:nvSpPr>
          <p:cNvPr id="3" name="Content Placeholder 2"/>
          <p:cNvSpPr>
            <a:spLocks noGrp="1"/>
          </p:cNvSpPr>
          <p:nvPr>
            <p:ph idx="4294967295"/>
          </p:nvPr>
        </p:nvSpPr>
        <p:spPr>
          <a:xfrm>
            <a:off x="1" y="798787"/>
            <a:ext cx="12192000" cy="5678670"/>
          </a:xfrm>
          <a:prstGeom prst="rect">
            <a:avLst/>
          </a:prstGeom>
        </p:spPr>
        <p:txBody>
          <a:bodyPr>
            <a:normAutofit/>
          </a:bodyPr>
          <a:lstStyle/>
          <a:p>
            <a:pPr algn="r" rtl="1"/>
            <a:r>
              <a:rPr lang="fa-IR" sz="3200" dirty="0" smtClean="0">
                <a:cs typeface="B Nazanin" panose="00000400000000000000" pitchFamily="2" charset="-78"/>
              </a:rPr>
              <a:t>19-1-6-طراح </a:t>
            </a:r>
            <a:r>
              <a:rPr lang="fa-IR" sz="3200" dirty="0">
                <a:cs typeface="B Nazanin" panose="00000400000000000000" pitchFamily="2" charset="-78"/>
              </a:rPr>
              <a:t>ساختمان </a:t>
            </a:r>
            <a:r>
              <a:rPr lang="fa-IR" sz="3200" dirty="0" smtClean="0">
                <a:cs typeface="B Nazanin" panose="00000400000000000000" pitchFamily="2" charset="-78"/>
              </a:rPr>
              <a:t>نقشه </a:t>
            </a:r>
            <a:r>
              <a:rPr lang="fa-IR" sz="3200" dirty="0">
                <a:cs typeface="B Nazanin" panose="00000400000000000000" pitchFamily="2" charset="-78"/>
              </a:rPr>
              <a:t>هاي اجرايي </a:t>
            </a:r>
            <a:r>
              <a:rPr lang="fa-IR" sz="3200" dirty="0" smtClean="0">
                <a:cs typeface="B Nazanin" panose="00000400000000000000" pitchFamily="2" charset="-78"/>
              </a:rPr>
              <a:t>معماري، سازه </a:t>
            </a:r>
            <a:r>
              <a:rPr lang="fa-IR" sz="3200" dirty="0">
                <a:cs typeface="B Nazanin" panose="00000400000000000000" pitchFamily="2" charset="-78"/>
              </a:rPr>
              <a:t>اي و تأسيساتي را تهيه </a:t>
            </a:r>
            <a:r>
              <a:rPr lang="fa-IR" sz="3200" dirty="0" smtClean="0">
                <a:cs typeface="B Nazanin" panose="00000400000000000000" pitchFamily="2" charset="-78"/>
              </a:rPr>
              <a:t>كرده و </a:t>
            </a:r>
            <a:r>
              <a:rPr lang="fa-IR" sz="3200" dirty="0">
                <a:cs typeface="B Nazanin" panose="00000400000000000000" pitchFamily="2" charset="-78"/>
              </a:rPr>
              <a:t>جداول دفترچه اطلاعات سا ختمان را تكميل و تاييد </a:t>
            </a:r>
            <a:r>
              <a:rPr lang="fa-IR" sz="3200" dirty="0" smtClean="0">
                <a:cs typeface="B Nazanin" panose="00000400000000000000" pitchFamily="2" charset="-78"/>
              </a:rPr>
              <a:t>مي نمايد </a:t>
            </a:r>
            <a:r>
              <a:rPr lang="fa-IR" sz="3200" dirty="0">
                <a:cs typeface="B Nazanin" panose="00000400000000000000" pitchFamily="2" charset="-78"/>
              </a:rPr>
              <a:t>و يكسري كامل </a:t>
            </a:r>
            <a:r>
              <a:rPr lang="fa-IR" sz="3200" dirty="0" smtClean="0">
                <a:cs typeface="B Nazanin" panose="00000400000000000000" pitchFamily="2" charset="-78"/>
              </a:rPr>
              <a:t>از </a:t>
            </a:r>
            <a:r>
              <a:rPr lang="fa-IR" sz="3200" dirty="0">
                <a:cs typeface="B Nazanin" panose="00000400000000000000" pitchFamily="2" charset="-78"/>
              </a:rPr>
              <a:t>نقشه هاي تهيه شده را جهت كنترل مقررات ملي ساختمان </a:t>
            </a:r>
            <a:r>
              <a:rPr lang="fa-IR" sz="3200" dirty="0" smtClean="0">
                <a:cs typeface="B Nazanin" panose="00000400000000000000" pitchFamily="2" charset="-78"/>
              </a:rPr>
              <a:t>به </a:t>
            </a:r>
            <a:r>
              <a:rPr lang="fa-IR" sz="3200" dirty="0">
                <a:cs typeface="B Nazanin" panose="00000400000000000000" pitchFamily="2" charset="-78"/>
              </a:rPr>
              <a:t>سازمان استان آن </a:t>
            </a:r>
            <a:r>
              <a:rPr lang="fa-IR" sz="3200" dirty="0" smtClean="0">
                <a:cs typeface="B Nazanin" panose="00000400000000000000" pitchFamily="2" charset="-78"/>
              </a:rPr>
              <a:t>ارايه مي </a:t>
            </a:r>
            <a:r>
              <a:rPr lang="fa-IR" sz="3200" dirty="0">
                <a:cs typeface="B Nazanin" panose="00000400000000000000" pitchFamily="2" charset="-78"/>
              </a:rPr>
              <a:t>نمايد</a:t>
            </a:r>
            <a:r>
              <a:rPr lang="fa-IR" sz="3200" dirty="0" smtClean="0">
                <a:cs typeface="B Nazanin" panose="00000400000000000000" pitchFamily="2" charset="-78"/>
              </a:rPr>
              <a:t>.</a:t>
            </a:r>
          </a:p>
          <a:p>
            <a:pPr algn="r" rtl="1"/>
            <a:r>
              <a:rPr lang="fa-IR" sz="3200" dirty="0" smtClean="0">
                <a:cs typeface="B Nazanin" panose="00000400000000000000" pitchFamily="2" charset="-78"/>
              </a:rPr>
              <a:t>19-1-7-</a:t>
            </a:r>
            <a:r>
              <a:rPr lang="fa-IR" sz="3200" dirty="0">
                <a:cs typeface="B Nazanin" panose="00000400000000000000" pitchFamily="2" charset="-78"/>
              </a:rPr>
              <a:t>سازمان استان ضمن بازبيني مدارك ارايه شده ، </a:t>
            </a:r>
            <a:r>
              <a:rPr lang="fa-IR" sz="3200" dirty="0" smtClean="0">
                <a:cs typeface="B Nazanin" panose="00000400000000000000" pitchFamily="2" charset="-78"/>
              </a:rPr>
              <a:t>نقشه </a:t>
            </a:r>
            <a:r>
              <a:rPr lang="fa-IR" sz="3200" dirty="0">
                <a:cs typeface="B Nazanin" panose="00000400000000000000" pitchFamily="2" charset="-78"/>
              </a:rPr>
              <a:t>هاي مربوط را با توجه </a:t>
            </a:r>
            <a:r>
              <a:rPr lang="fa-IR" sz="3200" dirty="0" smtClean="0">
                <a:cs typeface="B Nazanin" panose="00000400000000000000" pitchFamily="2" charset="-78"/>
              </a:rPr>
              <a:t>به مقررات </a:t>
            </a:r>
            <a:r>
              <a:rPr lang="fa-IR" sz="3200" dirty="0">
                <a:cs typeface="B Nazanin" panose="00000400000000000000" pitchFamily="2" charset="-78"/>
              </a:rPr>
              <a:t>ملي ساختمان و ضوابط شهرسازي ، كنترل نموده و در صورت نداشتن </a:t>
            </a:r>
            <a:r>
              <a:rPr lang="fa-IR" sz="3200" dirty="0" smtClean="0">
                <a:cs typeface="B Nazanin" panose="00000400000000000000" pitchFamily="2" charset="-78"/>
              </a:rPr>
              <a:t>ايراد زيربنايي </a:t>
            </a:r>
            <a:r>
              <a:rPr lang="fa-IR" sz="3200" dirty="0">
                <a:cs typeface="B Nazanin" panose="00000400000000000000" pitchFamily="2" charset="-78"/>
              </a:rPr>
              <a:t>ساختمان يا مجتمع يا مجموعه ساختمان را در بخش مربوط به </a:t>
            </a:r>
            <a:r>
              <a:rPr lang="fa-IR" sz="3200" dirty="0" smtClean="0">
                <a:cs typeface="B Nazanin" panose="00000400000000000000" pitchFamily="2" charset="-78"/>
              </a:rPr>
              <a:t>طراحي ساختمان </a:t>
            </a:r>
            <a:r>
              <a:rPr lang="fa-IR" sz="3200" dirty="0">
                <a:cs typeface="B Nazanin" panose="00000400000000000000" pitchFamily="2" charset="-78"/>
              </a:rPr>
              <a:t>در دفترچه اطلاعات ساختمان ثبت مي نمايد</a:t>
            </a:r>
            <a:r>
              <a:rPr lang="fa-IR" sz="3200" dirty="0" smtClean="0">
                <a:cs typeface="B Nazanin" panose="00000400000000000000" pitchFamily="2" charset="-78"/>
              </a:rPr>
              <a:t>.</a:t>
            </a:r>
          </a:p>
          <a:p>
            <a:pPr algn="r" rtl="1"/>
            <a:r>
              <a:rPr lang="fa-IR" sz="3200" dirty="0" smtClean="0">
                <a:cs typeface="B Nazanin" panose="00000400000000000000" pitchFamily="2" charset="-78"/>
              </a:rPr>
              <a:t>19-1-8-در </a:t>
            </a:r>
            <a:r>
              <a:rPr lang="fa-IR" sz="3200" dirty="0">
                <a:cs typeface="B Nazanin" panose="00000400000000000000" pitchFamily="2" charset="-78"/>
              </a:rPr>
              <a:t>صورتي كه </a:t>
            </a:r>
            <a:r>
              <a:rPr lang="fa-IR" sz="3200" dirty="0" smtClean="0">
                <a:cs typeface="B Nazanin" panose="00000400000000000000" pitchFamily="2" charset="-78"/>
              </a:rPr>
              <a:t>نقشه </a:t>
            </a:r>
            <a:r>
              <a:rPr lang="fa-IR" sz="3200" dirty="0">
                <a:cs typeface="B Nazanin" panose="00000400000000000000" pitchFamily="2" charset="-78"/>
              </a:rPr>
              <a:t>هاي ارايه شده داراي ايراد </a:t>
            </a:r>
            <a:r>
              <a:rPr lang="fa-IR" sz="3200" dirty="0" smtClean="0">
                <a:cs typeface="B Nazanin" panose="00000400000000000000" pitchFamily="2" charset="-78"/>
              </a:rPr>
              <a:t>باشد، </a:t>
            </a:r>
            <a:r>
              <a:rPr lang="fa-IR" sz="3200" dirty="0">
                <a:cs typeface="B Nazanin" panose="00000400000000000000" pitchFamily="2" charset="-78"/>
              </a:rPr>
              <a:t>سازمان استان كتباً </a:t>
            </a:r>
            <a:r>
              <a:rPr lang="fa-IR" sz="3200" dirty="0" smtClean="0">
                <a:cs typeface="B Nazanin" panose="00000400000000000000" pitchFamily="2" charset="-78"/>
              </a:rPr>
              <a:t>و رسماً </a:t>
            </a:r>
            <a:r>
              <a:rPr lang="fa-IR" sz="3200" dirty="0">
                <a:cs typeface="B Nazanin" panose="00000400000000000000" pitchFamily="2" charset="-78"/>
              </a:rPr>
              <a:t>به طراح اعلام </a:t>
            </a:r>
            <a:r>
              <a:rPr lang="fa-IR" sz="3200" dirty="0" smtClean="0">
                <a:cs typeface="B Nazanin" panose="00000400000000000000" pitchFamily="2" charset="-78"/>
              </a:rPr>
              <a:t>مي </a:t>
            </a:r>
            <a:r>
              <a:rPr lang="fa-IR" sz="3200" dirty="0">
                <a:cs typeface="B Nazanin" panose="00000400000000000000" pitchFamily="2" charset="-78"/>
              </a:rPr>
              <a:t>نمايد و طراح نسبت به اصلاح و ارسال آن به سازمان استان </a:t>
            </a:r>
            <a:r>
              <a:rPr lang="fa-IR" sz="3200" dirty="0" smtClean="0">
                <a:cs typeface="B Nazanin" panose="00000400000000000000" pitchFamily="2" charset="-78"/>
              </a:rPr>
              <a:t>اقدام خواهد نمود </a:t>
            </a:r>
            <a:r>
              <a:rPr lang="fa-IR" sz="3200" dirty="0">
                <a:cs typeface="B Nazanin" panose="00000400000000000000" pitchFamily="2" charset="-78"/>
              </a:rPr>
              <a:t>در هر حال </a:t>
            </a:r>
            <a:r>
              <a:rPr lang="fa-IR" sz="3200" b="1" dirty="0">
                <a:cs typeface="B Nazanin" panose="00000400000000000000" pitchFamily="2" charset="-78"/>
              </a:rPr>
              <a:t>مدت بررسي </a:t>
            </a:r>
            <a:r>
              <a:rPr lang="fa-IR" sz="3200" b="1" dirty="0" smtClean="0">
                <a:cs typeface="B Nazanin" panose="00000400000000000000" pitchFamily="2" charset="-78"/>
              </a:rPr>
              <a:t>نقشه </a:t>
            </a:r>
            <a:r>
              <a:rPr lang="fa-IR" sz="3200" b="1" dirty="0">
                <a:cs typeface="B Nazanin" panose="00000400000000000000" pitchFamily="2" charset="-78"/>
              </a:rPr>
              <a:t>ها و تاييد آن توسط سازمان استان نبايد </a:t>
            </a:r>
            <a:r>
              <a:rPr lang="fa-IR" sz="3200" b="1" dirty="0" smtClean="0">
                <a:cs typeface="B Nazanin" panose="00000400000000000000" pitchFamily="2" charset="-78"/>
              </a:rPr>
              <a:t>از يكماه </a:t>
            </a:r>
            <a:r>
              <a:rPr lang="fa-IR" sz="3200" b="1" dirty="0">
                <a:cs typeface="B Nazanin" panose="00000400000000000000" pitchFamily="2" charset="-78"/>
              </a:rPr>
              <a:t>تجاوز نمايد</a:t>
            </a:r>
            <a:r>
              <a:rPr lang="fa-IR" sz="3200" dirty="0">
                <a:cs typeface="B Nazanin" panose="00000400000000000000" pitchFamily="2" charset="-78"/>
              </a:rPr>
              <a:t>.</a:t>
            </a:r>
          </a:p>
        </p:txBody>
      </p:sp>
      <p:sp>
        <p:nvSpPr>
          <p:cNvPr id="4" name="Footer Placeholder 3"/>
          <p:cNvSpPr>
            <a:spLocks noGrp="1"/>
          </p:cNvSpPr>
          <p:nvPr>
            <p:ph type="ftr" sz="quarter" idx="11"/>
          </p:nvPr>
        </p:nvSpPr>
        <p:spPr/>
        <p:txBody>
          <a:bodyPr/>
          <a:lstStyle/>
          <a:p>
            <a:r>
              <a:rPr lang="fa-IR" smtClean="0"/>
              <a:t>مسائل فنی حقوقی مدلسازی اطلاعات ساختمان در شناسنامه فنی ملکی-دکتر مهدی روانشادنیا</a:t>
            </a:r>
            <a:endParaRPr lang="fa-IR" dirty="0"/>
          </a:p>
        </p:txBody>
      </p:sp>
      <p:sp>
        <p:nvSpPr>
          <p:cNvPr id="5" name="Slide Number Placeholder 4"/>
          <p:cNvSpPr>
            <a:spLocks noGrp="1"/>
          </p:cNvSpPr>
          <p:nvPr>
            <p:ph type="sldNum" sz="quarter" idx="12"/>
          </p:nvPr>
        </p:nvSpPr>
        <p:spPr/>
        <p:txBody>
          <a:bodyPr/>
          <a:lstStyle/>
          <a:p>
            <a:fld id="{E2BB568A-7F3C-4FF5-991B-8C6374CD5618}" type="slidenum">
              <a:rPr lang="fa-IR" smtClean="0"/>
              <a:t>14</a:t>
            </a:fld>
            <a:endParaRPr lang="fa-IR" dirty="0"/>
          </a:p>
        </p:txBody>
      </p:sp>
    </p:spTree>
    <p:extLst>
      <p:ext uri="{BB962C8B-B14F-4D97-AF65-F5344CB8AC3E}">
        <p14:creationId xmlns:p14="http://schemas.microsoft.com/office/powerpoint/2010/main" val="41254266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مراحل تهیه و صدور شناسنامه فنی </a:t>
            </a:r>
            <a:r>
              <a:rPr lang="fa-IR" dirty="0" smtClean="0"/>
              <a:t>ملکی-3</a:t>
            </a:r>
            <a:endParaRPr lang="fa-IR" dirty="0"/>
          </a:p>
        </p:txBody>
      </p:sp>
      <p:sp>
        <p:nvSpPr>
          <p:cNvPr id="3" name="Content Placeholder 2"/>
          <p:cNvSpPr>
            <a:spLocks noGrp="1"/>
          </p:cNvSpPr>
          <p:nvPr>
            <p:ph idx="4294967295"/>
          </p:nvPr>
        </p:nvSpPr>
        <p:spPr>
          <a:xfrm>
            <a:off x="435429" y="798787"/>
            <a:ext cx="11756571" cy="5678670"/>
          </a:xfrm>
          <a:prstGeom prst="rect">
            <a:avLst/>
          </a:prstGeom>
        </p:spPr>
        <p:txBody>
          <a:bodyPr>
            <a:normAutofit/>
          </a:bodyPr>
          <a:lstStyle/>
          <a:p>
            <a:pPr marL="0" indent="0" algn="r" rtl="1">
              <a:buNone/>
            </a:pPr>
            <a:r>
              <a:rPr lang="fa-IR" sz="3200" dirty="0" smtClean="0">
                <a:cs typeface="B Nazanin" panose="00000400000000000000" pitchFamily="2" charset="-78"/>
              </a:rPr>
              <a:t>19-1-9-</a:t>
            </a:r>
            <a:r>
              <a:rPr lang="fa-IR" sz="3200" dirty="0">
                <a:cs typeface="B Nazanin" panose="00000400000000000000" pitchFamily="2" charset="-78"/>
              </a:rPr>
              <a:t>(ابطال شده در حکم </a:t>
            </a:r>
            <a:r>
              <a:rPr lang="fa-IR" sz="3200" dirty="0" smtClean="0">
                <a:cs typeface="B Nazanin" panose="00000400000000000000" pitchFamily="2" charset="-78"/>
              </a:rPr>
              <a:t>دیوان) سازمان </a:t>
            </a:r>
            <a:r>
              <a:rPr lang="fa-IR" sz="3200" dirty="0">
                <a:cs typeface="B Nazanin" panose="00000400000000000000" pitchFamily="2" charset="-78"/>
              </a:rPr>
              <a:t>استان پس از معرفي مجري مورد نظر مالك به سازمان استان ، </a:t>
            </a:r>
            <a:r>
              <a:rPr lang="fa-IR" sz="3200" dirty="0" smtClean="0">
                <a:cs typeface="B Nazanin" panose="00000400000000000000" pitchFamily="2" charset="-78"/>
              </a:rPr>
              <a:t>با دريافت </a:t>
            </a:r>
            <a:r>
              <a:rPr lang="fa-IR" sz="3200" dirty="0">
                <a:cs typeface="B Nazanin" panose="00000400000000000000" pitchFamily="2" charset="-78"/>
              </a:rPr>
              <a:t>يك نسخه از قرارداد </a:t>
            </a:r>
            <a:r>
              <a:rPr lang="fa-IR" sz="3200" dirty="0" smtClean="0">
                <a:cs typeface="B Nazanin" panose="00000400000000000000" pitchFamily="2" charset="-78"/>
              </a:rPr>
              <a:t>مالك </a:t>
            </a:r>
            <a:r>
              <a:rPr lang="fa-IR" sz="3200" dirty="0">
                <a:cs typeface="B Nazanin" panose="00000400000000000000" pitchFamily="2" charset="-78"/>
              </a:rPr>
              <a:t>و </a:t>
            </a:r>
            <a:r>
              <a:rPr lang="fa-IR" sz="3200" dirty="0" smtClean="0">
                <a:cs typeface="B Nazanin" panose="00000400000000000000" pitchFamily="2" charset="-78"/>
              </a:rPr>
              <a:t>مجري، </a:t>
            </a:r>
            <a:r>
              <a:rPr lang="fa-IR" sz="3200" dirty="0">
                <a:cs typeface="B Nazanin" panose="00000400000000000000" pitchFamily="2" charset="-78"/>
              </a:rPr>
              <a:t>دفترچه اطلاعات ساختمان تكميل </a:t>
            </a:r>
            <a:r>
              <a:rPr lang="fa-IR" sz="3200" dirty="0" smtClean="0">
                <a:cs typeface="B Nazanin" panose="00000400000000000000" pitchFamily="2" charset="-78"/>
              </a:rPr>
              <a:t>شده توسط </a:t>
            </a:r>
            <a:r>
              <a:rPr lang="fa-IR" sz="3200" dirty="0">
                <a:cs typeface="B Nazanin" panose="00000400000000000000" pitchFamily="2" charset="-78"/>
              </a:rPr>
              <a:t>طراح را تحويل مجري نموده و وي را به همراه ناظران حقيقي يا حقوقي </a:t>
            </a:r>
            <a:r>
              <a:rPr lang="fa-IR" sz="3200" dirty="0" smtClean="0">
                <a:cs typeface="B Nazanin" panose="00000400000000000000" pitchFamily="2" charset="-78"/>
              </a:rPr>
              <a:t>ساختمان به </a:t>
            </a:r>
            <a:r>
              <a:rPr lang="fa-IR" sz="3200" dirty="0">
                <a:cs typeface="B Nazanin" panose="00000400000000000000" pitchFamily="2" charset="-78"/>
              </a:rPr>
              <a:t>مرجع صدور پروانه ساختمان معرفي </a:t>
            </a:r>
            <a:r>
              <a:rPr lang="fa-IR" sz="3200" dirty="0" smtClean="0">
                <a:cs typeface="B Nazanin" panose="00000400000000000000" pitchFamily="2" charset="-78"/>
              </a:rPr>
              <a:t>مي نمايد، </a:t>
            </a:r>
            <a:r>
              <a:rPr lang="fa-IR" sz="3200" dirty="0">
                <a:cs typeface="B Nazanin" panose="00000400000000000000" pitchFamily="2" charset="-78"/>
              </a:rPr>
              <a:t>يك نسخه از معرفي نامه </a:t>
            </a:r>
            <a:r>
              <a:rPr lang="fa-IR" sz="3200" dirty="0" smtClean="0">
                <a:cs typeface="B Nazanin" panose="00000400000000000000" pitchFamily="2" charset="-78"/>
              </a:rPr>
              <a:t>ناظران مذكور </a:t>
            </a:r>
            <a:r>
              <a:rPr lang="fa-IR" sz="3200" dirty="0">
                <a:cs typeface="B Nazanin" panose="00000400000000000000" pitchFamily="2" charset="-78"/>
              </a:rPr>
              <a:t>به مالك و مجري نيز تحويل م ي گردد در ضمن تعداد و </a:t>
            </a:r>
            <a:r>
              <a:rPr lang="fa-IR" sz="3200" dirty="0" smtClean="0">
                <a:cs typeface="B Nazanin" panose="00000400000000000000" pitchFamily="2" charset="-78"/>
              </a:rPr>
              <a:t>زيربناي </a:t>
            </a:r>
            <a:r>
              <a:rPr lang="fa-IR" sz="3200" dirty="0">
                <a:cs typeface="B Nazanin" panose="00000400000000000000" pitchFamily="2" charset="-78"/>
              </a:rPr>
              <a:t>كار مورد </a:t>
            </a:r>
            <a:r>
              <a:rPr lang="fa-IR" sz="3200" dirty="0" smtClean="0">
                <a:cs typeface="B Nazanin" panose="00000400000000000000" pitchFamily="2" charset="-78"/>
              </a:rPr>
              <a:t>نظر توسط </a:t>
            </a:r>
            <a:r>
              <a:rPr lang="fa-IR" sz="3200" b="1" dirty="0">
                <a:cs typeface="B Nazanin" panose="00000400000000000000" pitchFamily="2" charset="-78"/>
              </a:rPr>
              <a:t>سازمان استان </a:t>
            </a:r>
            <a:r>
              <a:rPr lang="fa-IR" sz="3200" dirty="0">
                <a:cs typeface="B Nazanin" panose="00000400000000000000" pitchFamily="2" charset="-78"/>
              </a:rPr>
              <a:t>در دفتر </a:t>
            </a:r>
            <a:r>
              <a:rPr lang="fa-IR" sz="3200" b="1" dirty="0">
                <a:cs typeface="B Nazanin" panose="00000400000000000000" pitchFamily="2" charset="-78"/>
              </a:rPr>
              <a:t>كنترل ظرفيت اشتغال مجريان </a:t>
            </a:r>
            <a:r>
              <a:rPr lang="fa-IR" sz="3200" dirty="0">
                <a:cs typeface="B Nazanin" panose="00000400000000000000" pitchFamily="2" charset="-78"/>
              </a:rPr>
              <a:t>ثبت مي گردد</a:t>
            </a:r>
            <a:r>
              <a:rPr lang="fa-IR" sz="3200" dirty="0" smtClean="0">
                <a:cs typeface="B Nazanin" panose="00000400000000000000" pitchFamily="2" charset="-78"/>
              </a:rPr>
              <a:t>.</a:t>
            </a:r>
          </a:p>
          <a:p>
            <a:pPr marL="0" indent="0" algn="r" rtl="1">
              <a:buNone/>
            </a:pPr>
            <a:r>
              <a:rPr lang="fa-IR" sz="3200" dirty="0" smtClean="0">
                <a:cs typeface="B Nazanin" panose="00000400000000000000" pitchFamily="2" charset="-78"/>
              </a:rPr>
              <a:t>19-1-10-شهرداري </a:t>
            </a:r>
            <a:r>
              <a:rPr lang="fa-IR" sz="3200" dirty="0">
                <a:cs typeface="B Nazanin" panose="00000400000000000000" pitchFamily="2" charset="-78"/>
              </a:rPr>
              <a:t>يا ساير مراجع صدور پروانه ساختمان پس از صدور پروانه </a:t>
            </a:r>
            <a:r>
              <a:rPr lang="fa-IR" sz="3200" dirty="0" smtClean="0">
                <a:cs typeface="B Nazanin" panose="00000400000000000000" pitchFamily="2" charset="-78"/>
              </a:rPr>
              <a:t>ساختمان يك </a:t>
            </a:r>
            <a:r>
              <a:rPr lang="fa-IR" sz="3200" dirty="0">
                <a:cs typeface="B Nazanin" panose="00000400000000000000" pitchFamily="2" charset="-78"/>
              </a:rPr>
              <a:t>نسخه از آن ر ا به همر اه </a:t>
            </a:r>
            <a:r>
              <a:rPr lang="fa-IR" sz="3200" dirty="0" smtClean="0">
                <a:cs typeface="B Nazanin" panose="00000400000000000000" pitchFamily="2" charset="-78"/>
              </a:rPr>
              <a:t>نقشه </a:t>
            </a:r>
            <a:r>
              <a:rPr lang="fa-IR" sz="3200" dirty="0">
                <a:cs typeface="B Nazanin" panose="00000400000000000000" pitchFamily="2" charset="-78"/>
              </a:rPr>
              <a:t>هاي مصوب در اختيار مجري و يك نسخه به هريك </a:t>
            </a:r>
            <a:r>
              <a:rPr lang="fa-IR" sz="3200" dirty="0" smtClean="0">
                <a:cs typeface="B Nazanin" panose="00000400000000000000" pitchFamily="2" charset="-78"/>
              </a:rPr>
              <a:t>از مهندسان </a:t>
            </a:r>
            <a:r>
              <a:rPr lang="fa-IR" sz="3200" dirty="0">
                <a:cs typeface="B Nazanin" panose="00000400000000000000" pitchFamily="2" charset="-78"/>
              </a:rPr>
              <a:t>ناظر قرار مي دهد</a:t>
            </a:r>
            <a:r>
              <a:rPr lang="fa-IR" sz="3200" dirty="0" smtClean="0">
                <a:cs typeface="B Nazanin" panose="00000400000000000000" pitchFamily="2" charset="-78"/>
              </a:rPr>
              <a:t>.</a:t>
            </a:r>
          </a:p>
          <a:p>
            <a:pPr marL="0" indent="0" algn="r" rtl="1">
              <a:buNone/>
            </a:pPr>
            <a:r>
              <a:rPr lang="fa-IR" sz="3200" dirty="0" smtClean="0">
                <a:cs typeface="B Nazanin" panose="00000400000000000000" pitchFamily="2" charset="-78"/>
              </a:rPr>
              <a:t>19-1-11-مجري </a:t>
            </a:r>
            <a:r>
              <a:rPr lang="fa-IR" sz="3200" dirty="0">
                <a:cs typeface="B Nazanin" panose="00000400000000000000" pitchFamily="2" charset="-78"/>
              </a:rPr>
              <a:t>مكلف است تصوير پروانه ساختمان و يك نسخه از </a:t>
            </a:r>
            <a:r>
              <a:rPr lang="fa-IR" sz="3200" dirty="0" smtClean="0">
                <a:cs typeface="B Nazanin" panose="00000400000000000000" pitchFamily="2" charset="-78"/>
              </a:rPr>
              <a:t>نقشه </a:t>
            </a:r>
            <a:r>
              <a:rPr lang="fa-IR" sz="3200" dirty="0">
                <a:cs typeface="B Nazanin" panose="00000400000000000000" pitchFamily="2" charset="-78"/>
              </a:rPr>
              <a:t>هاي مصوب </a:t>
            </a:r>
            <a:r>
              <a:rPr lang="fa-IR" sz="3200" dirty="0" smtClean="0">
                <a:cs typeface="B Nazanin" panose="00000400000000000000" pitchFamily="2" charset="-78"/>
              </a:rPr>
              <a:t>را به </a:t>
            </a:r>
            <a:r>
              <a:rPr lang="fa-IR" sz="3200" dirty="0">
                <a:cs typeface="B Nazanin" panose="00000400000000000000" pitchFamily="2" charset="-78"/>
              </a:rPr>
              <a:t>سازمان استان تحويل نمايد.</a:t>
            </a:r>
          </a:p>
        </p:txBody>
      </p:sp>
      <p:sp>
        <p:nvSpPr>
          <p:cNvPr id="4" name="Footer Placeholder 3"/>
          <p:cNvSpPr>
            <a:spLocks noGrp="1"/>
          </p:cNvSpPr>
          <p:nvPr>
            <p:ph type="ftr" sz="quarter" idx="11"/>
          </p:nvPr>
        </p:nvSpPr>
        <p:spPr/>
        <p:txBody>
          <a:bodyPr/>
          <a:lstStyle/>
          <a:p>
            <a:r>
              <a:rPr lang="fa-IR" smtClean="0"/>
              <a:t>مسائل فنی حقوقی مدلسازی اطلاعات ساختمان در شناسنامه فنی ملکی-دکتر مهدی روانشادنیا</a:t>
            </a:r>
            <a:endParaRPr lang="fa-IR" dirty="0"/>
          </a:p>
        </p:txBody>
      </p:sp>
      <p:sp>
        <p:nvSpPr>
          <p:cNvPr id="5" name="Slide Number Placeholder 4"/>
          <p:cNvSpPr>
            <a:spLocks noGrp="1"/>
          </p:cNvSpPr>
          <p:nvPr>
            <p:ph type="sldNum" sz="quarter" idx="12"/>
          </p:nvPr>
        </p:nvSpPr>
        <p:spPr/>
        <p:txBody>
          <a:bodyPr/>
          <a:lstStyle/>
          <a:p>
            <a:fld id="{E2BB568A-7F3C-4FF5-991B-8C6374CD5618}" type="slidenum">
              <a:rPr lang="fa-IR" smtClean="0"/>
              <a:t>15</a:t>
            </a:fld>
            <a:endParaRPr lang="fa-IR" dirty="0"/>
          </a:p>
        </p:txBody>
      </p:sp>
    </p:spTree>
    <p:extLst>
      <p:ext uri="{BB962C8B-B14F-4D97-AF65-F5344CB8AC3E}">
        <p14:creationId xmlns:p14="http://schemas.microsoft.com/office/powerpoint/2010/main" val="5544982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مراحل تهیه و صدور شناسنامه فنی </a:t>
            </a:r>
            <a:r>
              <a:rPr lang="fa-IR" dirty="0" smtClean="0"/>
              <a:t>ملکی-4</a:t>
            </a:r>
            <a:endParaRPr lang="fa-IR" dirty="0"/>
          </a:p>
        </p:txBody>
      </p:sp>
      <p:sp>
        <p:nvSpPr>
          <p:cNvPr id="3" name="Content Placeholder 2"/>
          <p:cNvSpPr>
            <a:spLocks noGrp="1"/>
          </p:cNvSpPr>
          <p:nvPr>
            <p:ph idx="4294967295"/>
          </p:nvPr>
        </p:nvSpPr>
        <p:spPr>
          <a:xfrm>
            <a:off x="1" y="798786"/>
            <a:ext cx="12192000" cy="6059213"/>
          </a:xfrm>
          <a:prstGeom prst="rect">
            <a:avLst/>
          </a:prstGeom>
        </p:spPr>
        <p:txBody>
          <a:bodyPr>
            <a:normAutofit/>
          </a:bodyPr>
          <a:lstStyle/>
          <a:p>
            <a:pPr marL="0" indent="0" algn="r" rtl="1">
              <a:buNone/>
            </a:pPr>
            <a:r>
              <a:rPr lang="fa-IR" sz="3000" dirty="0" smtClean="0">
                <a:cs typeface="B Nazanin" panose="00000400000000000000" pitchFamily="2" charset="-78"/>
              </a:rPr>
              <a:t>19-1-12-</a:t>
            </a:r>
            <a:r>
              <a:rPr lang="fa-IR" sz="3000" b="1" dirty="0">
                <a:cs typeface="B Nazanin" panose="00000400000000000000" pitchFamily="2" charset="-78"/>
              </a:rPr>
              <a:t>مجري</a:t>
            </a:r>
            <a:r>
              <a:rPr lang="fa-IR" sz="3000" dirty="0">
                <a:cs typeface="B Nazanin" panose="00000400000000000000" pitchFamily="2" charset="-78"/>
              </a:rPr>
              <a:t> مكلف است </a:t>
            </a:r>
            <a:r>
              <a:rPr lang="fa-IR" sz="3000" b="1" dirty="0">
                <a:cs typeface="B Nazanin" panose="00000400000000000000" pitchFamily="2" charset="-78"/>
              </a:rPr>
              <a:t>اطلاعات عمليات اجرايي را مرحله به مرحله در </a:t>
            </a:r>
            <a:r>
              <a:rPr lang="fa-IR" sz="3000" b="1" dirty="0" smtClean="0">
                <a:cs typeface="B Nazanin" panose="00000400000000000000" pitchFamily="2" charset="-78"/>
              </a:rPr>
              <a:t>دفترچه اطلاعات </a:t>
            </a:r>
            <a:r>
              <a:rPr lang="fa-IR" sz="3000" b="1" dirty="0">
                <a:cs typeface="B Nazanin" panose="00000400000000000000" pitchFamily="2" charset="-78"/>
              </a:rPr>
              <a:t>ساختمان </a:t>
            </a:r>
            <a:r>
              <a:rPr lang="fa-IR" sz="3000" dirty="0">
                <a:cs typeface="B Nazanin" panose="00000400000000000000" pitchFamily="2" charset="-78"/>
              </a:rPr>
              <a:t>وارد نموده و </a:t>
            </a:r>
            <a:r>
              <a:rPr lang="fa-IR" sz="3000" dirty="0" smtClean="0">
                <a:cs typeface="B Nazanin" panose="00000400000000000000" pitchFamily="2" charset="-78"/>
              </a:rPr>
              <a:t>تاييديه </a:t>
            </a:r>
            <a:r>
              <a:rPr lang="fa-IR" sz="3000" dirty="0">
                <a:cs typeface="B Nazanin" panose="00000400000000000000" pitchFamily="2" charset="-78"/>
              </a:rPr>
              <a:t>هاي ناظران را در هر مرحله اخذ </a:t>
            </a:r>
            <a:r>
              <a:rPr lang="fa-IR" sz="3000" dirty="0" smtClean="0">
                <a:cs typeface="B Nazanin" panose="00000400000000000000" pitchFamily="2" charset="-78"/>
              </a:rPr>
              <a:t>نمايد</a:t>
            </a:r>
            <a:r>
              <a:rPr lang="fa-IR" sz="3000" dirty="0">
                <a:cs typeface="B Nazanin" panose="00000400000000000000" pitchFamily="2" charset="-78"/>
              </a:rPr>
              <a:t>. پس </a:t>
            </a:r>
            <a:r>
              <a:rPr lang="fa-IR" sz="3000" dirty="0" smtClean="0">
                <a:cs typeface="B Nazanin" panose="00000400000000000000" pitchFamily="2" charset="-78"/>
              </a:rPr>
              <a:t>از تكميل </a:t>
            </a:r>
            <a:r>
              <a:rPr lang="fa-IR" sz="3000" dirty="0">
                <a:cs typeface="B Nazanin" panose="00000400000000000000" pitchFamily="2" charset="-78"/>
              </a:rPr>
              <a:t>و تاييد جداول مربوطه در پايان كار دفترچه را به منظور صدور شناسنامه فني </a:t>
            </a:r>
            <a:r>
              <a:rPr lang="fa-IR" sz="3000" dirty="0" smtClean="0">
                <a:cs typeface="B Nazanin" panose="00000400000000000000" pitchFamily="2" charset="-78"/>
              </a:rPr>
              <a:t>و ملكي </a:t>
            </a:r>
            <a:r>
              <a:rPr lang="fa-IR" sz="3000" dirty="0">
                <a:cs typeface="B Nazanin" panose="00000400000000000000" pitchFamily="2" charset="-78"/>
              </a:rPr>
              <a:t>ساختمان به سازمان استان تحويل دهد</a:t>
            </a:r>
            <a:r>
              <a:rPr lang="fa-IR" sz="3000" dirty="0" smtClean="0">
                <a:cs typeface="B Nazanin" panose="00000400000000000000" pitchFamily="2" charset="-78"/>
              </a:rPr>
              <a:t>.</a:t>
            </a:r>
          </a:p>
          <a:p>
            <a:pPr marL="0" indent="0" algn="r" rtl="1">
              <a:buNone/>
            </a:pPr>
            <a:r>
              <a:rPr lang="fa-IR" sz="3000" dirty="0" smtClean="0">
                <a:cs typeface="B Nazanin" panose="00000400000000000000" pitchFamily="2" charset="-78"/>
              </a:rPr>
              <a:t>19-1-13-</a:t>
            </a:r>
            <a:r>
              <a:rPr lang="fa-IR" sz="3000" b="1" dirty="0">
                <a:cs typeface="B Nazanin" panose="00000400000000000000" pitchFamily="2" charset="-78"/>
              </a:rPr>
              <a:t>سازمان استان براساس اطلاعات و </a:t>
            </a:r>
            <a:r>
              <a:rPr lang="fa-IR" sz="3000" b="1" dirty="0" smtClean="0">
                <a:cs typeface="B Nazanin" panose="00000400000000000000" pitchFamily="2" charset="-78"/>
              </a:rPr>
              <a:t>تاييديه </a:t>
            </a:r>
            <a:r>
              <a:rPr lang="fa-IR" sz="3000" b="1" dirty="0">
                <a:cs typeface="B Nazanin" panose="00000400000000000000" pitchFamily="2" charset="-78"/>
              </a:rPr>
              <a:t>هاي موجود </a:t>
            </a:r>
            <a:r>
              <a:rPr lang="fa-IR" sz="3000" dirty="0">
                <a:cs typeface="B Nazanin" panose="00000400000000000000" pitchFamily="2" charset="-78"/>
              </a:rPr>
              <a:t>در دفترچه </a:t>
            </a:r>
            <a:r>
              <a:rPr lang="fa-IR" sz="3000" dirty="0" smtClean="0">
                <a:cs typeface="B Nazanin" panose="00000400000000000000" pitchFamily="2" charset="-78"/>
              </a:rPr>
              <a:t>اطلاعات ساختمان، </a:t>
            </a:r>
            <a:r>
              <a:rPr lang="fa-IR" sz="3000" dirty="0">
                <a:cs typeface="B Nazanin" panose="00000400000000000000" pitchFamily="2" charset="-78"/>
              </a:rPr>
              <a:t>شناسنامه فني و ملكي ساختمان را </a:t>
            </a:r>
            <a:r>
              <a:rPr lang="fa-IR" sz="3000" b="1" dirty="0">
                <a:cs typeface="B Nazanin" panose="00000400000000000000" pitchFamily="2" charset="-78"/>
              </a:rPr>
              <a:t>حداكثر ظرف 15 روز صادر نموده </a:t>
            </a:r>
            <a:r>
              <a:rPr lang="fa-IR" sz="3000" dirty="0">
                <a:cs typeface="B Nazanin" panose="00000400000000000000" pitchFamily="2" charset="-78"/>
              </a:rPr>
              <a:t>و </a:t>
            </a:r>
            <a:r>
              <a:rPr lang="fa-IR" sz="3000" dirty="0" smtClean="0">
                <a:cs typeface="B Nazanin" panose="00000400000000000000" pitchFamily="2" charset="-78"/>
              </a:rPr>
              <a:t>جهت ارايه </a:t>
            </a:r>
            <a:r>
              <a:rPr lang="fa-IR" sz="3000" dirty="0">
                <a:cs typeface="B Nazanin" panose="00000400000000000000" pitchFamily="2" charset="-78"/>
              </a:rPr>
              <a:t>به مرجع صدور پروانه ساختمان در اختيار مجري قرار مي دهد</a:t>
            </a:r>
            <a:r>
              <a:rPr lang="fa-IR" sz="3000" dirty="0" smtClean="0">
                <a:cs typeface="B Nazanin" panose="00000400000000000000" pitchFamily="2" charset="-78"/>
              </a:rPr>
              <a:t>.</a:t>
            </a:r>
          </a:p>
          <a:p>
            <a:pPr marL="0" indent="0" algn="r" rtl="1">
              <a:buNone/>
            </a:pPr>
            <a:r>
              <a:rPr lang="fa-IR" sz="3000" dirty="0" smtClean="0">
                <a:cs typeface="B Nazanin" panose="00000400000000000000" pitchFamily="2" charset="-78"/>
              </a:rPr>
              <a:t>19-1-14-مجري </a:t>
            </a:r>
            <a:r>
              <a:rPr lang="fa-IR" sz="3000" dirty="0">
                <a:cs typeface="B Nazanin" panose="00000400000000000000" pitchFamily="2" charset="-78"/>
              </a:rPr>
              <a:t>مكلف است جهت دريافت </a:t>
            </a:r>
            <a:r>
              <a:rPr lang="fa-IR" sz="3000" b="1" dirty="0">
                <a:cs typeface="B Nazanin" panose="00000400000000000000" pitchFamily="2" charset="-78"/>
              </a:rPr>
              <a:t>گواهي </a:t>
            </a:r>
            <a:r>
              <a:rPr lang="fa-IR" sz="3000" b="1" dirty="0" smtClean="0">
                <a:cs typeface="B Nazanin" panose="00000400000000000000" pitchFamily="2" charset="-78"/>
              </a:rPr>
              <a:t>پايان كار، </a:t>
            </a:r>
            <a:r>
              <a:rPr lang="fa-IR" sz="3000" b="1" dirty="0">
                <a:cs typeface="B Nazanin" panose="00000400000000000000" pitchFamily="2" charset="-78"/>
              </a:rPr>
              <a:t>شناسنامه فني و </a:t>
            </a:r>
            <a:r>
              <a:rPr lang="fa-IR" sz="3000" b="1" dirty="0" smtClean="0">
                <a:cs typeface="B Nazanin" panose="00000400000000000000" pitchFamily="2" charset="-78"/>
              </a:rPr>
              <a:t>ملكي ساختمان </a:t>
            </a:r>
            <a:r>
              <a:rPr lang="fa-IR" sz="3000" b="1" dirty="0">
                <a:cs typeface="B Nazanin" panose="00000400000000000000" pitchFamily="2" charset="-78"/>
              </a:rPr>
              <a:t>صادر شده توسط سازمان استان را در اختيار مرجع صدور پروانه ساختمان </a:t>
            </a:r>
            <a:r>
              <a:rPr lang="fa-IR" sz="3000" dirty="0" smtClean="0">
                <a:cs typeface="B Nazanin" panose="00000400000000000000" pitchFamily="2" charset="-78"/>
              </a:rPr>
              <a:t>قرار داده </a:t>
            </a:r>
            <a:r>
              <a:rPr lang="fa-IR" sz="3000" dirty="0">
                <a:cs typeface="B Nazanin" panose="00000400000000000000" pitchFamily="2" charset="-78"/>
              </a:rPr>
              <a:t>و مراجع مذكور </a:t>
            </a:r>
            <a:r>
              <a:rPr lang="fa-IR" sz="3000" dirty="0" smtClean="0">
                <a:cs typeface="B Nazanin" panose="00000400000000000000" pitchFamily="2" charset="-78"/>
              </a:rPr>
              <a:t>مكلفند </a:t>
            </a:r>
            <a:r>
              <a:rPr lang="fa-IR" sz="3000" dirty="0">
                <a:cs typeface="B Nazanin" panose="00000400000000000000" pitchFamily="2" charset="-78"/>
              </a:rPr>
              <a:t>گواهي پايان كار را براساس شناسنامه فني و ملكي </a:t>
            </a:r>
            <a:r>
              <a:rPr lang="fa-IR" sz="3000" dirty="0" smtClean="0">
                <a:cs typeface="B Nazanin" panose="00000400000000000000" pitchFamily="2" charset="-78"/>
              </a:rPr>
              <a:t>ساختمان صادر </a:t>
            </a:r>
            <a:r>
              <a:rPr lang="fa-IR" sz="3000" dirty="0">
                <a:cs typeface="B Nazanin" panose="00000400000000000000" pitchFamily="2" charset="-78"/>
              </a:rPr>
              <a:t>نمايند</a:t>
            </a:r>
            <a:r>
              <a:rPr lang="fa-IR" sz="3000" dirty="0" smtClean="0">
                <a:cs typeface="B Nazanin" panose="00000400000000000000" pitchFamily="2" charset="-78"/>
              </a:rPr>
              <a:t>.</a:t>
            </a:r>
          </a:p>
          <a:p>
            <a:pPr marL="0" indent="0" algn="r" rtl="1">
              <a:buNone/>
            </a:pPr>
            <a:r>
              <a:rPr lang="fa-IR" sz="3000" dirty="0" smtClean="0">
                <a:cs typeface="B Nazanin" panose="00000400000000000000" pitchFamily="2" charset="-78"/>
              </a:rPr>
              <a:t>19-1-15-</a:t>
            </a:r>
            <a:r>
              <a:rPr lang="fa-IR" sz="3000" b="1" dirty="0">
                <a:cs typeface="B Nazanin" panose="00000400000000000000" pitchFamily="2" charset="-78"/>
              </a:rPr>
              <a:t>استنكاف از ثبت اطلاعات ساختمان از جانب </a:t>
            </a:r>
            <a:r>
              <a:rPr lang="fa-IR" sz="3000" b="1" dirty="0" smtClean="0">
                <a:cs typeface="B Nazanin" panose="00000400000000000000" pitchFamily="2" charset="-78"/>
              </a:rPr>
              <a:t>طراحان، </a:t>
            </a:r>
            <a:r>
              <a:rPr lang="fa-IR" sz="3000" b="1" dirty="0">
                <a:cs typeface="B Nazanin" panose="00000400000000000000" pitchFamily="2" charset="-78"/>
              </a:rPr>
              <a:t>ناظران و مجريان </a:t>
            </a:r>
            <a:r>
              <a:rPr lang="fa-IR" sz="3000" b="1" dirty="0" smtClean="0">
                <a:cs typeface="B Nazanin" panose="00000400000000000000" pitchFamily="2" charset="-78"/>
              </a:rPr>
              <a:t>به عنوان </a:t>
            </a:r>
            <a:r>
              <a:rPr lang="fa-IR" sz="3000" b="1" dirty="0">
                <a:cs typeface="B Nazanin" panose="00000400000000000000" pitchFamily="2" charset="-78"/>
              </a:rPr>
              <a:t>تخلف محسوب و توسط سازمان استان قابل پيگرد مي باشد.</a:t>
            </a:r>
          </a:p>
        </p:txBody>
      </p:sp>
      <p:sp>
        <p:nvSpPr>
          <p:cNvPr id="4" name="Footer Placeholder 3"/>
          <p:cNvSpPr>
            <a:spLocks noGrp="1"/>
          </p:cNvSpPr>
          <p:nvPr>
            <p:ph type="ftr" sz="quarter" idx="11"/>
          </p:nvPr>
        </p:nvSpPr>
        <p:spPr/>
        <p:txBody>
          <a:bodyPr/>
          <a:lstStyle/>
          <a:p>
            <a:r>
              <a:rPr lang="fa-IR" smtClean="0"/>
              <a:t>مسائل فنی حقوقی مدلسازی اطلاعات ساختمان در شناسنامه فنی ملکی-دکتر مهدی روانشادنیا</a:t>
            </a:r>
            <a:endParaRPr lang="fa-IR" dirty="0"/>
          </a:p>
        </p:txBody>
      </p:sp>
      <p:sp>
        <p:nvSpPr>
          <p:cNvPr id="5" name="Slide Number Placeholder 4"/>
          <p:cNvSpPr>
            <a:spLocks noGrp="1"/>
          </p:cNvSpPr>
          <p:nvPr>
            <p:ph type="sldNum" sz="quarter" idx="12"/>
          </p:nvPr>
        </p:nvSpPr>
        <p:spPr/>
        <p:txBody>
          <a:bodyPr/>
          <a:lstStyle/>
          <a:p>
            <a:fld id="{E2BB568A-7F3C-4FF5-991B-8C6374CD5618}" type="slidenum">
              <a:rPr lang="fa-IR" smtClean="0"/>
              <a:t>16</a:t>
            </a:fld>
            <a:endParaRPr lang="fa-IR" dirty="0"/>
          </a:p>
        </p:txBody>
      </p:sp>
    </p:spTree>
    <p:extLst>
      <p:ext uri="{BB962C8B-B14F-4D97-AF65-F5344CB8AC3E}">
        <p14:creationId xmlns:p14="http://schemas.microsoft.com/office/powerpoint/2010/main" val="6859104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مراحل تهیه و صدور شناسنامه فنی </a:t>
            </a:r>
            <a:r>
              <a:rPr lang="fa-IR" dirty="0" smtClean="0"/>
              <a:t>ملکی-5</a:t>
            </a:r>
            <a:endParaRPr lang="fa-IR" dirty="0"/>
          </a:p>
        </p:txBody>
      </p:sp>
      <p:sp>
        <p:nvSpPr>
          <p:cNvPr id="3" name="Content Placeholder 2"/>
          <p:cNvSpPr>
            <a:spLocks noGrp="1"/>
          </p:cNvSpPr>
          <p:nvPr>
            <p:ph idx="4294967295"/>
          </p:nvPr>
        </p:nvSpPr>
        <p:spPr>
          <a:xfrm>
            <a:off x="1" y="798786"/>
            <a:ext cx="12192000" cy="6059213"/>
          </a:xfrm>
          <a:prstGeom prst="rect">
            <a:avLst/>
          </a:prstGeom>
        </p:spPr>
        <p:txBody>
          <a:bodyPr/>
          <a:lstStyle/>
          <a:p>
            <a:pPr algn="r" rtl="1"/>
            <a:r>
              <a:rPr lang="fa-IR" sz="3200" dirty="0" smtClean="0">
                <a:cs typeface="B Nazanin" panose="00000400000000000000" pitchFamily="2" charset="-78"/>
              </a:rPr>
              <a:t>19-1-16-در مجموعه </a:t>
            </a:r>
            <a:r>
              <a:rPr lang="fa-IR" sz="3200" dirty="0">
                <a:cs typeface="B Nazanin" panose="00000400000000000000" pitchFamily="2" charset="-78"/>
              </a:rPr>
              <a:t>هايي كه با يك پروانه ساختماني ساخته </a:t>
            </a:r>
            <a:r>
              <a:rPr lang="fa-IR" sz="3200" dirty="0" smtClean="0">
                <a:cs typeface="B Nazanin" panose="00000400000000000000" pitchFamily="2" charset="-78"/>
              </a:rPr>
              <a:t>مي </a:t>
            </a:r>
            <a:r>
              <a:rPr lang="fa-IR" sz="3200" dirty="0">
                <a:cs typeface="B Nazanin" panose="00000400000000000000" pitchFamily="2" charset="-78"/>
              </a:rPr>
              <a:t>شوند پس از </a:t>
            </a:r>
            <a:r>
              <a:rPr lang="fa-IR" sz="3200" dirty="0" smtClean="0">
                <a:cs typeface="B Nazanin" panose="00000400000000000000" pitchFamily="2" charset="-78"/>
              </a:rPr>
              <a:t>صدور شناسنامه </a:t>
            </a:r>
            <a:r>
              <a:rPr lang="fa-IR" sz="3200" dirty="0">
                <a:cs typeface="B Nazanin" panose="00000400000000000000" pitchFamily="2" charset="-78"/>
              </a:rPr>
              <a:t>فني و ملكي </a:t>
            </a:r>
            <a:r>
              <a:rPr lang="fa-IR" sz="3200" dirty="0" smtClean="0">
                <a:cs typeface="B Nazanin" panose="00000400000000000000" pitchFamily="2" charset="-78"/>
              </a:rPr>
              <a:t>ساختمان، </a:t>
            </a:r>
            <a:r>
              <a:rPr lang="fa-IR" sz="3200" b="1" dirty="0">
                <a:cs typeface="B Nazanin" panose="00000400000000000000" pitchFamily="2" charset="-78"/>
              </a:rPr>
              <a:t>به ازا هر واحد يك نسخه مصدق شناسنامه فني </a:t>
            </a:r>
            <a:r>
              <a:rPr lang="fa-IR" sz="3200" b="1" dirty="0" smtClean="0">
                <a:cs typeface="B Nazanin" panose="00000400000000000000" pitchFamily="2" charset="-78"/>
              </a:rPr>
              <a:t>و ملكي </a:t>
            </a:r>
            <a:r>
              <a:rPr lang="fa-IR" sz="3200" b="1" dirty="0">
                <a:cs typeface="B Nazanin" panose="00000400000000000000" pitchFamily="2" charset="-78"/>
              </a:rPr>
              <a:t>ساختمان با قيد توضيحات لازم بنابر تقاضاي مالكان </a:t>
            </a:r>
            <a:r>
              <a:rPr lang="fa-IR" sz="3200" dirty="0">
                <a:cs typeface="B Nazanin" panose="00000400000000000000" pitchFamily="2" charset="-78"/>
              </a:rPr>
              <a:t>توسط سازمان استان صادر </a:t>
            </a:r>
            <a:r>
              <a:rPr lang="fa-IR" sz="3200" dirty="0" smtClean="0">
                <a:cs typeface="B Nazanin" panose="00000400000000000000" pitchFamily="2" charset="-78"/>
              </a:rPr>
              <a:t>و در </a:t>
            </a:r>
            <a:r>
              <a:rPr lang="fa-IR" sz="3200" dirty="0">
                <a:cs typeface="B Nazanin" panose="00000400000000000000" pitchFamily="2" charset="-78"/>
              </a:rPr>
              <a:t>اختيار آنها قرار مي </a:t>
            </a:r>
            <a:r>
              <a:rPr lang="fa-IR" sz="3200" dirty="0" smtClean="0">
                <a:cs typeface="B Nazanin" panose="00000400000000000000" pitchFamily="2" charset="-78"/>
              </a:rPr>
              <a:t>گيرد</a:t>
            </a:r>
          </a:p>
          <a:p>
            <a:pPr algn="r" rtl="1"/>
            <a:r>
              <a:rPr lang="fa-IR" sz="3200" dirty="0" smtClean="0">
                <a:cs typeface="B Nazanin" panose="00000400000000000000" pitchFamily="2" charset="-78"/>
              </a:rPr>
              <a:t>19-1-17-</a:t>
            </a:r>
            <a:r>
              <a:rPr lang="fa-IR" sz="3200" dirty="0">
                <a:cs typeface="B Nazanin" panose="00000400000000000000" pitchFamily="2" charset="-78"/>
              </a:rPr>
              <a:t>صدور المثني طبق ضوابطي كه توسط سازمان تعيين مي شود بلامانع </a:t>
            </a:r>
            <a:r>
              <a:rPr lang="fa-IR" sz="3200" dirty="0" smtClean="0">
                <a:cs typeface="B Nazanin" panose="00000400000000000000" pitchFamily="2" charset="-78"/>
              </a:rPr>
              <a:t>است</a:t>
            </a:r>
          </a:p>
          <a:p>
            <a:pPr algn="r" rtl="1"/>
            <a:r>
              <a:rPr lang="fa-IR" sz="3200" dirty="0" smtClean="0">
                <a:cs typeface="B Nazanin" panose="00000400000000000000" pitchFamily="2" charset="-78"/>
              </a:rPr>
              <a:t>19-1-18-</a:t>
            </a:r>
            <a:r>
              <a:rPr lang="fa-IR" sz="3200" dirty="0">
                <a:cs typeface="B Nazanin" panose="00000400000000000000" pitchFamily="2" charset="-78"/>
              </a:rPr>
              <a:t>هر نهاد يا شخص وارد كننده اطلاعات فقط در قبال اطلاعات خود </a:t>
            </a:r>
            <a:r>
              <a:rPr lang="fa-IR" sz="3200" dirty="0" smtClean="0">
                <a:cs typeface="B Nazanin" panose="00000400000000000000" pitchFamily="2" charset="-78"/>
              </a:rPr>
              <a:t>مسوول مي </a:t>
            </a:r>
            <a:r>
              <a:rPr lang="fa-IR" sz="3200" dirty="0">
                <a:cs typeface="B Nazanin" panose="00000400000000000000" pitchFamily="2" charset="-78"/>
              </a:rPr>
              <a:t>باشد و در برابر صحت و سقم اطلاعات وارد شده توسط نهاد يا شخص ديگر </a:t>
            </a:r>
            <a:r>
              <a:rPr lang="fa-IR" sz="3200" dirty="0" smtClean="0">
                <a:cs typeface="B Nazanin" panose="00000400000000000000" pitchFamily="2" charset="-78"/>
              </a:rPr>
              <a:t>مسووليتي ندارد</a:t>
            </a:r>
            <a:r>
              <a:rPr lang="fa-IR" sz="3200" dirty="0">
                <a:cs typeface="B Nazanin" panose="00000400000000000000" pitchFamily="2" charset="-78"/>
              </a:rPr>
              <a:t>.</a:t>
            </a:r>
          </a:p>
        </p:txBody>
      </p:sp>
      <p:sp>
        <p:nvSpPr>
          <p:cNvPr id="4" name="Footer Placeholder 3"/>
          <p:cNvSpPr>
            <a:spLocks noGrp="1"/>
          </p:cNvSpPr>
          <p:nvPr>
            <p:ph type="ftr" sz="quarter" idx="11"/>
          </p:nvPr>
        </p:nvSpPr>
        <p:spPr/>
        <p:txBody>
          <a:bodyPr/>
          <a:lstStyle/>
          <a:p>
            <a:r>
              <a:rPr lang="fa-IR" smtClean="0"/>
              <a:t>مسائل فنی حقوقی مدلسازی اطلاعات ساختمان در شناسنامه فنی ملکی-دکتر مهدی روانشادنیا</a:t>
            </a:r>
            <a:endParaRPr lang="fa-IR" dirty="0"/>
          </a:p>
        </p:txBody>
      </p:sp>
      <p:sp>
        <p:nvSpPr>
          <p:cNvPr id="5" name="Slide Number Placeholder 4"/>
          <p:cNvSpPr>
            <a:spLocks noGrp="1"/>
          </p:cNvSpPr>
          <p:nvPr>
            <p:ph type="sldNum" sz="quarter" idx="12"/>
          </p:nvPr>
        </p:nvSpPr>
        <p:spPr/>
        <p:txBody>
          <a:bodyPr/>
          <a:lstStyle/>
          <a:p>
            <a:fld id="{E2BB568A-7F3C-4FF5-991B-8C6374CD5618}" type="slidenum">
              <a:rPr lang="fa-IR" smtClean="0"/>
              <a:t>17</a:t>
            </a:fld>
            <a:endParaRPr lang="fa-IR" dirty="0"/>
          </a:p>
        </p:txBody>
      </p:sp>
    </p:spTree>
    <p:extLst>
      <p:ext uri="{BB962C8B-B14F-4D97-AF65-F5344CB8AC3E}">
        <p14:creationId xmlns:p14="http://schemas.microsoft.com/office/powerpoint/2010/main" val="3582543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rot="16200000">
            <a:off x="2638869" y="-2782218"/>
            <a:ext cx="6914263" cy="12192002"/>
          </a:xfrm>
        </p:spPr>
      </p:pic>
      <p:sp>
        <p:nvSpPr>
          <p:cNvPr id="2" name="Footer Placeholder 1"/>
          <p:cNvSpPr>
            <a:spLocks noGrp="1"/>
          </p:cNvSpPr>
          <p:nvPr>
            <p:ph type="ftr" sz="quarter" idx="11"/>
          </p:nvPr>
        </p:nvSpPr>
        <p:spPr/>
        <p:txBody>
          <a:bodyPr/>
          <a:lstStyle/>
          <a:p>
            <a:r>
              <a:rPr lang="fa-IR" smtClean="0"/>
              <a:t>مسائل فنی حقوقی مدلسازی اطلاعات ساختمان در شناسنامه فنی ملکی-دکتر مهدی روانشادنیا</a:t>
            </a:r>
            <a:endParaRPr lang="en-US" dirty="0"/>
          </a:p>
        </p:txBody>
      </p:sp>
      <p:sp>
        <p:nvSpPr>
          <p:cNvPr id="3" name="Slide Number Placeholder 2"/>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15358790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Titr" panose="00000700000000000000" pitchFamily="2" charset="-78"/>
              </a:rPr>
              <a:t>نمونه فرم های شناسنامه فنی ملکی </a:t>
            </a:r>
            <a:endParaRPr lang="fa-IR" dirty="0">
              <a:cs typeface="B Titr" panose="00000700000000000000" pitchFamily="2" charset="-78"/>
            </a:endParaRPr>
          </a:p>
        </p:txBody>
      </p:sp>
      <p:sp>
        <p:nvSpPr>
          <p:cNvPr id="3" name="Text Placeholder 2"/>
          <p:cNvSpPr>
            <a:spLocks noGrp="1"/>
          </p:cNvSpPr>
          <p:nvPr>
            <p:ph type="body" idx="1"/>
          </p:nvPr>
        </p:nvSpPr>
        <p:spPr/>
        <p:txBody>
          <a:bodyPr/>
          <a:lstStyle/>
          <a:p>
            <a:endParaRPr lang="fa-IR"/>
          </a:p>
        </p:txBody>
      </p:sp>
      <p:sp>
        <p:nvSpPr>
          <p:cNvPr id="4" name="Footer Placeholder 3"/>
          <p:cNvSpPr>
            <a:spLocks noGrp="1"/>
          </p:cNvSpPr>
          <p:nvPr>
            <p:ph type="ftr" sz="quarter" idx="11"/>
          </p:nvPr>
        </p:nvSpPr>
        <p:spPr/>
        <p:txBody>
          <a:bodyPr/>
          <a:lstStyle/>
          <a:p>
            <a:r>
              <a:rPr lang="fa-IR" smtClean="0"/>
              <a:t>مسائل فنی حقوقی مدلسازی اطلاعات ساختمان در شناسنامه فنی ملکی-دکتر مهدی روانشادنیا</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1972918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فهرست مطالب</a:t>
            </a:r>
            <a:endParaRPr lang="fa-IR" dirty="0"/>
          </a:p>
        </p:txBody>
      </p:sp>
      <p:sp>
        <p:nvSpPr>
          <p:cNvPr id="3" name="Content Placeholder 2"/>
          <p:cNvSpPr>
            <a:spLocks noGrp="1"/>
          </p:cNvSpPr>
          <p:nvPr>
            <p:ph sz="quarter" idx="13"/>
          </p:nvPr>
        </p:nvSpPr>
        <p:spPr/>
        <p:txBody>
          <a:bodyPr>
            <a:normAutofit/>
          </a:bodyPr>
          <a:lstStyle/>
          <a:p>
            <a:r>
              <a:rPr lang="fa-IR" dirty="0"/>
              <a:t>فرایند ساخت ساختمان در </a:t>
            </a:r>
            <a:r>
              <a:rPr lang="fa-IR" dirty="0" smtClean="0"/>
              <a:t>ایران</a:t>
            </a:r>
          </a:p>
          <a:p>
            <a:r>
              <a:rPr lang="fa-IR" dirty="0"/>
              <a:t>شناسنامه فنی </a:t>
            </a:r>
            <a:r>
              <a:rPr lang="fa-IR" dirty="0" smtClean="0"/>
              <a:t>ملکی</a:t>
            </a:r>
          </a:p>
          <a:p>
            <a:r>
              <a:rPr lang="fa-IR" dirty="0"/>
              <a:t>نمونه فرم های شناسنامه فنی </a:t>
            </a:r>
            <a:r>
              <a:rPr lang="fa-IR" dirty="0" smtClean="0"/>
              <a:t>ملکی</a:t>
            </a:r>
          </a:p>
          <a:p>
            <a:r>
              <a:rPr lang="fa-IR" dirty="0"/>
              <a:t>تجربه سایر کشورها</a:t>
            </a:r>
            <a:r>
              <a:rPr lang="fa-IR" dirty="0" smtClean="0"/>
              <a:t> </a:t>
            </a:r>
          </a:p>
          <a:p>
            <a:r>
              <a:rPr lang="fa-IR" dirty="0"/>
              <a:t>چیستی، سطح توسعه و بلوغ مدلسازی اطلاعات ساختمان</a:t>
            </a:r>
          </a:p>
          <a:p>
            <a:r>
              <a:rPr lang="fa-IR" dirty="0"/>
              <a:t>مدلسازی اطلاعات ساختمان در دوره نگهداری </a:t>
            </a:r>
          </a:p>
          <a:p>
            <a:r>
              <a:rPr lang="fa-IR" dirty="0"/>
              <a:t>جنبه های حقوقی قراردادی </a:t>
            </a:r>
            <a:r>
              <a:rPr lang="en-US" dirty="0"/>
              <a:t>BIM</a:t>
            </a:r>
            <a:endParaRPr lang="fa-IR" dirty="0"/>
          </a:p>
          <a:p>
            <a:r>
              <a:rPr lang="fa-IR" dirty="0" smtClean="0"/>
              <a:t>جمع بندی، نتیجه گیری و پیشنهادات </a:t>
            </a:r>
            <a:endParaRPr lang="fa-IR" dirty="0"/>
          </a:p>
        </p:txBody>
      </p:sp>
      <p:sp>
        <p:nvSpPr>
          <p:cNvPr id="4" name="Footer Placeholder 3"/>
          <p:cNvSpPr>
            <a:spLocks noGrp="1"/>
          </p:cNvSpPr>
          <p:nvPr>
            <p:ph type="ftr" sz="quarter" idx="11"/>
          </p:nvPr>
        </p:nvSpPr>
        <p:spPr/>
        <p:txBody>
          <a:bodyPr/>
          <a:lstStyle/>
          <a:p>
            <a:r>
              <a:rPr lang="fa-IR" smtClean="0"/>
              <a:t>مسائل فنی حقوقی مدلسازی اطلاعات ساختمان در شناسنامه فنی ملکی-دکتر مهدی روانشادنیا</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3416882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6621994" y="149944"/>
            <a:ext cx="5053323" cy="6494450"/>
          </a:xfrm>
          <a:prstGeom prst="rect">
            <a:avLst/>
          </a:prstGeom>
        </p:spPr>
      </p:pic>
      <p:sp>
        <p:nvSpPr>
          <p:cNvPr id="2" name="Title 1"/>
          <p:cNvSpPr>
            <a:spLocks noGrp="1"/>
          </p:cNvSpPr>
          <p:nvPr>
            <p:ph type="title"/>
          </p:nvPr>
        </p:nvSpPr>
        <p:spPr>
          <a:xfrm>
            <a:off x="7123260" y="810227"/>
            <a:ext cx="4552057" cy="5173884"/>
          </a:xfrm>
        </p:spPr>
        <p:txBody>
          <a:bodyPr/>
          <a:lstStyle/>
          <a:p>
            <a:endParaRPr lang="fa-IR" dirty="0"/>
          </a:p>
        </p:txBody>
      </p:sp>
      <p:pic>
        <p:nvPicPr>
          <p:cNvPr id="6" name="Content Placeholder 5"/>
          <p:cNvPicPr>
            <a:picLocks noGrp="1" noChangeAspect="1"/>
          </p:cNvPicPr>
          <p:nvPr>
            <p:ph sz="quarter" idx="13"/>
          </p:nvPr>
        </p:nvPicPr>
        <p:blipFill>
          <a:blip r:embed="rId3"/>
          <a:stretch>
            <a:fillRect/>
          </a:stretch>
        </p:blipFill>
        <p:spPr>
          <a:xfrm>
            <a:off x="554545" y="231256"/>
            <a:ext cx="5745138" cy="6174307"/>
          </a:xfrm>
          <a:prstGeom prst="rect">
            <a:avLst/>
          </a:prstGeom>
        </p:spPr>
      </p:pic>
      <p:sp>
        <p:nvSpPr>
          <p:cNvPr id="4" name="Footer Placeholder 3"/>
          <p:cNvSpPr>
            <a:spLocks noGrp="1"/>
          </p:cNvSpPr>
          <p:nvPr>
            <p:ph type="ftr" sz="quarter" idx="11"/>
          </p:nvPr>
        </p:nvSpPr>
        <p:spPr/>
        <p:txBody>
          <a:bodyPr/>
          <a:lstStyle/>
          <a:p>
            <a:r>
              <a:rPr lang="fa-IR" smtClean="0"/>
              <a:t>مسائل فنی حقوقی مدلسازی اطلاعات ساختمان در شناسنامه فنی ملکی-دکتر مهدی روانشادنیا</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4170839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6032"/>
            <a:ext cx="5930024" cy="6430915"/>
          </a:xfrm>
          <a:prstGeom prst="rect">
            <a:avLst/>
          </a:prstGeom>
        </p:spPr>
      </p:pic>
      <p:sp>
        <p:nvSpPr>
          <p:cNvPr id="2" name="Title 1"/>
          <p:cNvSpPr>
            <a:spLocks noGrp="1"/>
          </p:cNvSpPr>
          <p:nvPr>
            <p:ph type="title"/>
          </p:nvPr>
        </p:nvSpPr>
        <p:spPr>
          <a:xfrm>
            <a:off x="304175" y="1381760"/>
            <a:ext cx="5761346" cy="4985475"/>
          </a:xfrm>
        </p:spPr>
        <p:txBody>
          <a:bodyPr/>
          <a:lstStyle/>
          <a:p>
            <a:endParaRPr lang="fa-IR" dirty="0"/>
          </a:p>
        </p:txBody>
      </p:sp>
      <p:pic>
        <p:nvPicPr>
          <p:cNvPr id="6" name="Content Placeholder 5"/>
          <p:cNvPicPr>
            <a:picLocks noGrp="1" noChangeAspect="1"/>
          </p:cNvPicPr>
          <p:nvPr>
            <p:ph sz="quarter" idx="13"/>
          </p:nvPr>
        </p:nvPicPr>
        <p:blipFill>
          <a:blip r:embed="rId3"/>
          <a:stretch>
            <a:fillRect/>
          </a:stretch>
        </p:blipFill>
        <p:spPr>
          <a:xfrm>
            <a:off x="6369696" y="6032"/>
            <a:ext cx="5422982" cy="6784737"/>
          </a:xfrm>
          <a:prstGeom prst="rect">
            <a:avLst/>
          </a:prstGeom>
        </p:spPr>
      </p:pic>
      <p:sp>
        <p:nvSpPr>
          <p:cNvPr id="4" name="Footer Placeholder 3"/>
          <p:cNvSpPr>
            <a:spLocks noGrp="1"/>
          </p:cNvSpPr>
          <p:nvPr>
            <p:ph type="ftr" sz="quarter" idx="11"/>
          </p:nvPr>
        </p:nvSpPr>
        <p:spPr/>
        <p:txBody>
          <a:bodyPr/>
          <a:lstStyle/>
          <a:p>
            <a:r>
              <a:rPr lang="fa-IR" smtClean="0"/>
              <a:t>مسائل فنی حقوقی مدلسازی اطلاعات ساختمان در شناسنامه فنی ملکی-دکتر مهدی روانشادنیا</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21</a:t>
            </a:fld>
            <a:endParaRPr lang="en-US" dirty="0"/>
          </a:p>
        </p:txBody>
      </p:sp>
    </p:spTree>
    <p:extLst>
      <p:ext uri="{BB962C8B-B14F-4D97-AF65-F5344CB8AC3E}">
        <p14:creationId xmlns:p14="http://schemas.microsoft.com/office/powerpoint/2010/main" val="1045953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897880" y="28974"/>
            <a:ext cx="5760720" cy="6561291"/>
          </a:xfrm>
          <a:prstGeom prst="rect">
            <a:avLst/>
          </a:prstGeom>
        </p:spPr>
      </p:pic>
      <p:sp>
        <p:nvSpPr>
          <p:cNvPr id="2" name="Title 1"/>
          <p:cNvSpPr>
            <a:spLocks noGrp="1"/>
          </p:cNvSpPr>
          <p:nvPr>
            <p:ph type="title"/>
          </p:nvPr>
        </p:nvSpPr>
        <p:spPr>
          <a:xfrm>
            <a:off x="7932420" y="28974"/>
            <a:ext cx="4046220" cy="6520823"/>
          </a:xfrm>
        </p:spPr>
        <p:txBody>
          <a:bodyPr/>
          <a:lstStyle/>
          <a:p>
            <a:endParaRPr lang="fa-IR" dirty="0"/>
          </a:p>
        </p:txBody>
      </p:sp>
      <p:pic>
        <p:nvPicPr>
          <p:cNvPr id="7" name="Content Placeholder 6"/>
          <p:cNvPicPr>
            <a:picLocks noGrp="1" noChangeAspect="1"/>
          </p:cNvPicPr>
          <p:nvPr>
            <p:ph sz="quarter" idx="13"/>
          </p:nvPr>
        </p:nvPicPr>
        <p:blipFill>
          <a:blip r:embed="rId3"/>
          <a:stretch>
            <a:fillRect/>
          </a:stretch>
        </p:blipFill>
        <p:spPr>
          <a:xfrm>
            <a:off x="2394" y="-9354"/>
            <a:ext cx="5504859" cy="6376589"/>
          </a:xfrm>
          <a:prstGeom prst="rect">
            <a:avLst/>
          </a:prstGeom>
        </p:spPr>
      </p:pic>
      <p:sp>
        <p:nvSpPr>
          <p:cNvPr id="4" name="Footer Placeholder 3"/>
          <p:cNvSpPr>
            <a:spLocks noGrp="1"/>
          </p:cNvSpPr>
          <p:nvPr>
            <p:ph type="ftr" sz="quarter" idx="11"/>
          </p:nvPr>
        </p:nvSpPr>
        <p:spPr/>
        <p:txBody>
          <a:bodyPr/>
          <a:lstStyle/>
          <a:p>
            <a:r>
              <a:rPr lang="fa-IR" smtClean="0"/>
              <a:t>مسائل فنی حقوقی مدلسازی اطلاعات ساختمان در شناسنامه فنی ملکی-دکتر مهدی روانشادنیا</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22</a:t>
            </a:fld>
            <a:endParaRPr lang="en-US" dirty="0"/>
          </a:p>
        </p:txBody>
      </p:sp>
    </p:spTree>
    <p:extLst>
      <p:ext uri="{BB962C8B-B14F-4D97-AF65-F5344CB8AC3E}">
        <p14:creationId xmlns:p14="http://schemas.microsoft.com/office/powerpoint/2010/main" val="3012924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3629" y="0"/>
            <a:ext cx="2384596" cy="5410200"/>
          </a:xfrm>
        </p:spPr>
        <p:txBody>
          <a:bodyPr/>
          <a:lstStyle/>
          <a:p>
            <a:endParaRPr lang="fa-IR" dirty="0"/>
          </a:p>
        </p:txBody>
      </p:sp>
      <p:pic>
        <p:nvPicPr>
          <p:cNvPr id="6" name="Content Placeholder 5"/>
          <p:cNvPicPr>
            <a:picLocks noGrp="1" noChangeAspect="1"/>
          </p:cNvPicPr>
          <p:nvPr>
            <p:ph sz="quarter" idx="13"/>
          </p:nvPr>
        </p:nvPicPr>
        <p:blipFill>
          <a:blip r:embed="rId2"/>
          <a:stretch>
            <a:fillRect/>
          </a:stretch>
        </p:blipFill>
        <p:spPr>
          <a:xfrm>
            <a:off x="6850369" y="120959"/>
            <a:ext cx="4840887" cy="6467393"/>
          </a:xfrm>
          <a:prstGeom prst="rect">
            <a:avLst/>
          </a:prstGeom>
        </p:spPr>
      </p:pic>
      <p:sp>
        <p:nvSpPr>
          <p:cNvPr id="4" name="Footer Placeholder 3"/>
          <p:cNvSpPr>
            <a:spLocks noGrp="1"/>
          </p:cNvSpPr>
          <p:nvPr>
            <p:ph type="ftr" sz="quarter" idx="11"/>
          </p:nvPr>
        </p:nvSpPr>
        <p:spPr/>
        <p:txBody>
          <a:bodyPr/>
          <a:lstStyle/>
          <a:p>
            <a:r>
              <a:rPr lang="fa-IR" smtClean="0"/>
              <a:t>مسائل فنی حقوقی مدلسازی اطلاعات ساختمان در شناسنامه فنی ملکی-دکتر مهدی روانشادنیا</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23</a:t>
            </a:fld>
            <a:endParaRPr lang="en-US" dirty="0"/>
          </a:p>
        </p:txBody>
      </p:sp>
    </p:spTree>
    <p:extLst>
      <p:ext uri="{BB962C8B-B14F-4D97-AF65-F5344CB8AC3E}">
        <p14:creationId xmlns:p14="http://schemas.microsoft.com/office/powerpoint/2010/main" val="4068063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anose="00000700000000000000" pitchFamily="2" charset="-78"/>
              </a:rPr>
              <a:t>تجربه سایر کشورها</a:t>
            </a:r>
            <a:endParaRPr lang="fa-IR" dirty="0">
              <a:cs typeface="B Titr" panose="00000700000000000000" pitchFamily="2" charset="-78"/>
            </a:endParaRPr>
          </a:p>
        </p:txBody>
      </p:sp>
      <p:sp>
        <p:nvSpPr>
          <p:cNvPr id="3" name="Text Placeholder 2"/>
          <p:cNvSpPr>
            <a:spLocks noGrp="1"/>
          </p:cNvSpPr>
          <p:nvPr>
            <p:ph type="body" idx="1"/>
          </p:nvPr>
        </p:nvSpPr>
        <p:spPr/>
        <p:txBody>
          <a:bodyPr/>
          <a:lstStyle/>
          <a:p>
            <a:endParaRPr lang="fa-IR"/>
          </a:p>
        </p:txBody>
      </p:sp>
      <p:sp>
        <p:nvSpPr>
          <p:cNvPr id="4" name="Footer Placeholder 3"/>
          <p:cNvSpPr>
            <a:spLocks noGrp="1"/>
          </p:cNvSpPr>
          <p:nvPr>
            <p:ph type="ftr" sz="quarter" idx="11"/>
          </p:nvPr>
        </p:nvSpPr>
        <p:spPr/>
        <p:txBody>
          <a:bodyPr/>
          <a:lstStyle/>
          <a:p>
            <a:r>
              <a:rPr lang="fa-IR" smtClean="0"/>
              <a:t>مسائل فنی حقوقی مدلسازی اطلاعات ساختمان در شناسنامه فنی ملکی-دکتر مهدی روانشادنیا</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24</a:t>
            </a:fld>
            <a:endParaRPr lang="en-US" dirty="0"/>
          </a:p>
        </p:txBody>
      </p:sp>
    </p:spTree>
    <p:extLst>
      <p:ext uri="{BB962C8B-B14F-4D97-AF65-F5344CB8AC3E}">
        <p14:creationId xmlns:p14="http://schemas.microsoft.com/office/powerpoint/2010/main" val="2327837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نمونه مدارک و رویه های مرتبط در سایر کشورها</a:t>
            </a:r>
            <a:endParaRPr lang="fa-IR" dirty="0"/>
          </a:p>
        </p:txBody>
      </p:sp>
      <p:sp>
        <p:nvSpPr>
          <p:cNvPr id="3" name="Content Placeholder 2"/>
          <p:cNvSpPr>
            <a:spLocks noGrp="1"/>
          </p:cNvSpPr>
          <p:nvPr>
            <p:ph sz="quarter" idx="13"/>
          </p:nvPr>
        </p:nvSpPr>
        <p:spPr>
          <a:xfrm>
            <a:off x="108857" y="968829"/>
            <a:ext cx="11919857" cy="5763531"/>
          </a:xfrm>
        </p:spPr>
        <p:txBody>
          <a:bodyPr>
            <a:normAutofit/>
          </a:bodyPr>
          <a:lstStyle/>
          <a:p>
            <a:pPr algn="l" rtl="0"/>
            <a:r>
              <a:rPr lang="en-US" u="sng" dirty="0">
                <a:solidFill>
                  <a:srgbClr val="00B0F0"/>
                </a:solidFill>
              </a:rPr>
              <a:t>Building Operator Certification </a:t>
            </a:r>
            <a:endParaRPr lang="fa-IR" u="sng" dirty="0" smtClean="0">
              <a:solidFill>
                <a:srgbClr val="00B0F0"/>
              </a:solidFill>
            </a:endParaRPr>
          </a:p>
          <a:p>
            <a:pPr algn="l" rtl="0"/>
            <a:r>
              <a:rPr lang="en-US" u="sng" dirty="0" smtClean="0">
                <a:solidFill>
                  <a:srgbClr val="00B0F0"/>
                </a:solidFill>
              </a:rPr>
              <a:t>Building </a:t>
            </a:r>
            <a:r>
              <a:rPr lang="en-US" u="sng" dirty="0">
                <a:solidFill>
                  <a:srgbClr val="00B0F0"/>
                </a:solidFill>
              </a:rPr>
              <a:t>Certificates </a:t>
            </a:r>
          </a:p>
          <a:p>
            <a:pPr algn="l" rtl="0"/>
            <a:r>
              <a:rPr lang="en-US" u="sng" dirty="0">
                <a:solidFill>
                  <a:srgbClr val="00B0F0"/>
                </a:solidFill>
              </a:rPr>
              <a:t>building management system (BMS</a:t>
            </a:r>
            <a:r>
              <a:rPr lang="en-US" u="sng" dirty="0" smtClean="0">
                <a:solidFill>
                  <a:srgbClr val="00B0F0"/>
                </a:solidFill>
              </a:rPr>
              <a:t>)</a:t>
            </a:r>
          </a:p>
          <a:p>
            <a:pPr algn="l" rtl="0"/>
            <a:r>
              <a:rPr lang="en-GB" u="sng" dirty="0">
                <a:solidFill>
                  <a:srgbClr val="00B0F0"/>
                </a:solidFill>
                <a:effectLst>
                  <a:outerShdw blurRad="38100" dist="38100" dir="2700000" algn="tl">
                    <a:srgbClr val="FFFFFF"/>
                  </a:outerShdw>
                </a:effectLst>
              </a:rPr>
              <a:t>Document Management System</a:t>
            </a:r>
          </a:p>
          <a:p>
            <a:pPr algn="l" rtl="0"/>
            <a:r>
              <a:rPr lang="en-US" dirty="0" smtClean="0">
                <a:solidFill>
                  <a:srgbClr val="00B0F0"/>
                </a:solidFill>
                <a:hlinkClick r:id="rId2"/>
              </a:rPr>
              <a:t>Building </a:t>
            </a:r>
            <a:r>
              <a:rPr lang="en-US" dirty="0">
                <a:solidFill>
                  <a:srgbClr val="00B0F0"/>
                </a:solidFill>
                <a:hlinkClick r:id="rId2"/>
              </a:rPr>
              <a:t>Approval Certificate</a:t>
            </a:r>
          </a:p>
          <a:p>
            <a:pPr algn="l" rtl="0"/>
            <a:r>
              <a:rPr lang="en-US" dirty="0">
                <a:solidFill>
                  <a:srgbClr val="00B0F0"/>
                </a:solidFill>
                <a:hlinkClick r:id=""/>
              </a:rPr>
              <a:t>Building process information</a:t>
            </a:r>
          </a:p>
          <a:p>
            <a:pPr algn="l" rtl="0"/>
            <a:r>
              <a:rPr lang="en-US" dirty="0">
                <a:solidFill>
                  <a:srgbClr val="00B0F0"/>
                </a:solidFill>
                <a:hlinkClick r:id=""/>
              </a:rPr>
              <a:t>Building Compliance Certificate</a:t>
            </a:r>
          </a:p>
          <a:p>
            <a:pPr algn="l" rtl="0"/>
            <a:r>
              <a:rPr lang="en-US" dirty="0">
                <a:solidFill>
                  <a:srgbClr val="00B0F0"/>
                </a:solidFill>
                <a:hlinkClick r:id="rId3"/>
              </a:rPr>
              <a:t>Building Warranty </a:t>
            </a:r>
            <a:r>
              <a:rPr lang="en-US" dirty="0" smtClean="0">
                <a:solidFill>
                  <a:srgbClr val="00B0F0"/>
                </a:solidFill>
                <a:hlinkClick r:id="rId3"/>
              </a:rPr>
              <a:t>Certificate</a:t>
            </a:r>
          </a:p>
          <a:p>
            <a:pPr algn="l" rtl="0"/>
            <a:r>
              <a:rPr lang="en-US" u="sng" dirty="0">
                <a:solidFill>
                  <a:srgbClr val="00B0F0"/>
                </a:solidFill>
              </a:rPr>
              <a:t>City Civil Registry Department</a:t>
            </a:r>
            <a:endParaRPr lang="fa-IR" u="sng" dirty="0">
              <a:solidFill>
                <a:srgbClr val="00B0F0"/>
              </a:solidFill>
            </a:endParaRPr>
          </a:p>
          <a:p>
            <a:pPr algn="l" rtl="0"/>
            <a:r>
              <a:rPr lang="en-US" dirty="0" smtClean="0">
                <a:solidFill>
                  <a:srgbClr val="00B0F0"/>
                </a:solidFill>
                <a:hlinkClick r:id="rId4"/>
              </a:rPr>
              <a:t>Building </a:t>
            </a:r>
            <a:r>
              <a:rPr lang="en-US" dirty="0">
                <a:solidFill>
                  <a:srgbClr val="00B0F0"/>
                </a:solidFill>
                <a:hlinkClick r:id="rId4"/>
              </a:rPr>
              <a:t>Completion Certificate</a:t>
            </a:r>
          </a:p>
          <a:p>
            <a:pPr algn="l" rtl="0"/>
            <a:endParaRPr lang="en-US" dirty="0">
              <a:hlinkClick r:id="rId3"/>
            </a:endParaRPr>
          </a:p>
          <a:p>
            <a:pPr algn="l" rtl="0"/>
            <a:endParaRPr lang="en-US" dirty="0">
              <a:hlinkClick r:id="rId5"/>
            </a:endParaRPr>
          </a:p>
          <a:p>
            <a:pPr algn="l" rtl="0"/>
            <a:endParaRPr lang="en-US" b="1" dirty="0">
              <a:hlinkClick r:id="rId2"/>
            </a:endParaRPr>
          </a:p>
          <a:p>
            <a:pPr algn="l" rtl="0"/>
            <a:endParaRPr lang="en-US" b="1" dirty="0"/>
          </a:p>
          <a:p>
            <a:pPr algn="l" rtl="0"/>
            <a:endParaRPr lang="fa-IR" dirty="0" smtClean="0"/>
          </a:p>
          <a:p>
            <a:pPr algn="l" rtl="0"/>
            <a:endParaRPr lang="fa-IR" dirty="0"/>
          </a:p>
        </p:txBody>
      </p:sp>
      <p:sp>
        <p:nvSpPr>
          <p:cNvPr id="4" name="Footer Placeholder 3"/>
          <p:cNvSpPr>
            <a:spLocks noGrp="1"/>
          </p:cNvSpPr>
          <p:nvPr>
            <p:ph type="ftr" sz="quarter" idx="11"/>
          </p:nvPr>
        </p:nvSpPr>
        <p:spPr/>
        <p:txBody>
          <a:bodyPr/>
          <a:lstStyle/>
          <a:p>
            <a:r>
              <a:rPr lang="fa-IR" smtClean="0"/>
              <a:t>مسائل فنی حقوقی مدلسازی اطلاعات ساختمان در شناسنامه فنی ملکی-دکتر مهدی روانشادنیا</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25</a:t>
            </a:fld>
            <a:endParaRPr lang="en-US" dirty="0"/>
          </a:p>
        </p:txBody>
      </p:sp>
    </p:spTree>
    <p:extLst>
      <p:ext uri="{BB962C8B-B14F-4D97-AF65-F5344CB8AC3E}">
        <p14:creationId xmlns:p14="http://schemas.microsoft.com/office/powerpoint/2010/main" val="17722317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نمونه عناوین چک لیست های مرتبط با آتش نشانی</a:t>
            </a:r>
            <a:endParaRPr lang="fa-IR" dirty="0"/>
          </a:p>
        </p:txBody>
      </p:sp>
      <p:sp>
        <p:nvSpPr>
          <p:cNvPr id="3" name="Content Placeholder 2"/>
          <p:cNvSpPr>
            <a:spLocks noGrp="1"/>
          </p:cNvSpPr>
          <p:nvPr>
            <p:ph sz="quarter" idx="13"/>
          </p:nvPr>
        </p:nvSpPr>
        <p:spPr/>
        <p:txBody>
          <a:bodyPr>
            <a:normAutofit/>
          </a:bodyPr>
          <a:lstStyle/>
          <a:p>
            <a:pPr algn="l" rtl="0"/>
            <a:r>
              <a:rPr lang="en-US" u="sng" dirty="0">
                <a:hlinkClick r:id="rId2"/>
              </a:rPr>
              <a:t>Fire and Rescue NSW submissions</a:t>
            </a:r>
            <a:endParaRPr lang="en-US" u="sng" dirty="0"/>
          </a:p>
          <a:p>
            <a:pPr algn="l" rtl="0"/>
            <a:r>
              <a:rPr lang="en-US" u="sng" dirty="0">
                <a:hlinkClick r:id="rId3"/>
              </a:rPr>
              <a:t>Fire and Rescue NSW submissions (Clause 152A)</a:t>
            </a:r>
            <a:endParaRPr lang="en-US" u="sng" dirty="0"/>
          </a:p>
          <a:p>
            <a:pPr algn="l" rtl="0"/>
            <a:r>
              <a:rPr lang="en-US" u="sng" dirty="0">
                <a:hlinkClick r:id="rId4"/>
              </a:rPr>
              <a:t>BCA Compliance Capability Report for Development Application (DA) </a:t>
            </a:r>
            <a:r>
              <a:rPr lang="en-US" u="sng" dirty="0" err="1">
                <a:hlinkClick r:id="rId4"/>
              </a:rPr>
              <a:t>Lodgement</a:t>
            </a:r>
            <a:endParaRPr lang="en-US" u="sng" dirty="0"/>
          </a:p>
          <a:p>
            <a:pPr algn="l" rtl="0"/>
            <a:r>
              <a:rPr lang="en-US" u="sng" dirty="0">
                <a:hlinkClick r:id="rId5"/>
              </a:rPr>
              <a:t>Building Regulatory, BCA and Fire Safety Audit Reports</a:t>
            </a:r>
            <a:endParaRPr lang="en-US" u="sng" dirty="0"/>
          </a:p>
          <a:p>
            <a:pPr algn="l" rtl="0"/>
            <a:r>
              <a:rPr lang="en-US" u="sng" dirty="0">
                <a:hlinkClick r:id="rId6"/>
              </a:rPr>
              <a:t>Annual Fire Safety Sta</a:t>
            </a:r>
            <a:r>
              <a:rPr lang="en-US" u="sng" dirty="0">
                <a:hlinkClick r:id="rId7"/>
              </a:rPr>
              <a:t>tements</a:t>
            </a:r>
            <a:endParaRPr lang="en-US" u="sng" dirty="0"/>
          </a:p>
          <a:p>
            <a:pPr algn="l" rtl="0"/>
            <a:r>
              <a:rPr lang="en-US" u="sng" dirty="0">
                <a:hlinkClick r:id="rId8"/>
              </a:rPr>
              <a:t>Building Regulatory and BCA advice for Crown Developments</a:t>
            </a:r>
            <a:endParaRPr lang="en-US" u="sng" dirty="0"/>
          </a:p>
          <a:p>
            <a:pPr algn="l" rtl="0"/>
            <a:r>
              <a:rPr lang="en-US" u="sng" dirty="0">
                <a:hlinkClick r:id="rId9"/>
              </a:rPr>
              <a:t>Preparation of a Disability (Access to Premises — Buildings) Standards 2010 reports</a:t>
            </a:r>
            <a:endParaRPr lang="en-US" u="sng" dirty="0"/>
          </a:p>
          <a:p>
            <a:pPr algn="l" rtl="0"/>
            <a:endParaRPr lang="fa-IR" u="sng" dirty="0"/>
          </a:p>
        </p:txBody>
      </p:sp>
      <p:sp>
        <p:nvSpPr>
          <p:cNvPr id="4" name="Footer Placeholder 3"/>
          <p:cNvSpPr>
            <a:spLocks noGrp="1"/>
          </p:cNvSpPr>
          <p:nvPr>
            <p:ph type="ftr" sz="quarter" idx="11"/>
          </p:nvPr>
        </p:nvSpPr>
        <p:spPr/>
        <p:txBody>
          <a:bodyPr/>
          <a:lstStyle/>
          <a:p>
            <a:r>
              <a:rPr lang="fa-IR" smtClean="0"/>
              <a:t>مسائل فنی حقوقی مدلسازی اطلاعات ساختمان در شناسنامه فنی ملکی-دکتر مهدی روانشادنیا</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26</a:t>
            </a:fld>
            <a:endParaRPr lang="en-US" dirty="0"/>
          </a:p>
        </p:txBody>
      </p:sp>
    </p:spTree>
    <p:extLst>
      <p:ext uri="{BB962C8B-B14F-4D97-AF65-F5344CB8AC3E}">
        <p14:creationId xmlns:p14="http://schemas.microsoft.com/office/powerpoint/2010/main" val="10633016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نمونه مدارک گواهی انطباق ساختمان –</a:t>
            </a:r>
            <a:r>
              <a:rPr lang="en-US" dirty="0" smtClean="0"/>
              <a:t> - Strata</a:t>
            </a:r>
            <a:r>
              <a:rPr lang="fa-IR" dirty="0" smtClean="0"/>
              <a:t/>
            </a:r>
            <a:br>
              <a:rPr lang="fa-IR" dirty="0" smtClean="0"/>
            </a:br>
            <a:r>
              <a:rPr lang="en-US" dirty="0" smtClean="0"/>
              <a:t>Building Compliance Certificate</a:t>
            </a:r>
            <a:endParaRPr lang="fa-IR" dirty="0"/>
          </a:p>
        </p:txBody>
      </p:sp>
      <p:sp>
        <p:nvSpPr>
          <p:cNvPr id="3" name="Content Placeholder 2"/>
          <p:cNvSpPr>
            <a:spLocks noGrp="1"/>
          </p:cNvSpPr>
          <p:nvPr>
            <p:ph sz="quarter" idx="13"/>
          </p:nvPr>
        </p:nvSpPr>
        <p:spPr>
          <a:xfrm>
            <a:off x="108858" y="1110343"/>
            <a:ext cx="11898086" cy="5747657"/>
          </a:xfrm>
        </p:spPr>
        <p:txBody>
          <a:bodyPr>
            <a:normAutofit lnSpcReduction="10000"/>
          </a:bodyPr>
          <a:lstStyle/>
          <a:p>
            <a:pPr marL="0" indent="0" algn="l" rtl="0">
              <a:buNone/>
            </a:pPr>
            <a:r>
              <a:rPr lang="en-US" dirty="0" smtClean="0"/>
              <a:t> </a:t>
            </a:r>
            <a:r>
              <a:rPr lang="en-US" dirty="0"/>
              <a:t>Form 24 and Form 26 (when applicable/or a copy of the Form 26 Approval) </a:t>
            </a:r>
          </a:p>
          <a:p>
            <a:pPr marL="0" indent="0" algn="l" rtl="0">
              <a:buNone/>
            </a:pPr>
            <a:r>
              <a:rPr lang="en-US" dirty="0"/>
              <a:t> Builder’s Certification that the building complies with the Approved Building Permit </a:t>
            </a:r>
          </a:p>
          <a:p>
            <a:pPr marL="0" indent="0" algn="l" rtl="0">
              <a:buNone/>
            </a:pPr>
            <a:r>
              <a:rPr lang="en-US" dirty="0"/>
              <a:t> </a:t>
            </a:r>
            <a:r>
              <a:rPr lang="en-US" dirty="0" err="1"/>
              <a:t>Stormwater</a:t>
            </a:r>
            <a:r>
              <a:rPr lang="en-US" dirty="0"/>
              <a:t> Certification </a:t>
            </a:r>
          </a:p>
          <a:p>
            <a:pPr marL="0" indent="0" algn="l" rtl="0">
              <a:buNone/>
            </a:pPr>
            <a:r>
              <a:rPr lang="en-US" dirty="0"/>
              <a:t> Termite Notifications for Residential Development </a:t>
            </a:r>
          </a:p>
          <a:p>
            <a:pPr marL="0" indent="0" algn="l" rtl="0">
              <a:buNone/>
            </a:pPr>
            <a:r>
              <a:rPr lang="en-US" dirty="0"/>
              <a:t> Structural Certification </a:t>
            </a:r>
          </a:p>
          <a:p>
            <a:pPr marL="0" indent="0" algn="l" rtl="0">
              <a:buNone/>
            </a:pPr>
            <a:r>
              <a:rPr lang="en-US" dirty="0"/>
              <a:t> Electrical Certification </a:t>
            </a:r>
          </a:p>
          <a:p>
            <a:pPr marL="0" indent="0" algn="l" rtl="0">
              <a:buNone/>
            </a:pPr>
            <a:r>
              <a:rPr lang="en-US" dirty="0"/>
              <a:t> Plumbing Certification </a:t>
            </a:r>
          </a:p>
          <a:p>
            <a:pPr marL="0" indent="0" algn="l" rtl="0">
              <a:buNone/>
            </a:pPr>
            <a:r>
              <a:rPr lang="en-US" dirty="0"/>
              <a:t>Additional documents for specific requirements e.g. hydraulic and fire separation </a:t>
            </a:r>
            <a:endParaRPr lang="fa-IR" dirty="0"/>
          </a:p>
        </p:txBody>
      </p:sp>
      <p:sp>
        <p:nvSpPr>
          <p:cNvPr id="4" name="Footer Placeholder 3"/>
          <p:cNvSpPr>
            <a:spLocks noGrp="1"/>
          </p:cNvSpPr>
          <p:nvPr>
            <p:ph type="ftr" sz="quarter" idx="11"/>
          </p:nvPr>
        </p:nvSpPr>
        <p:spPr/>
        <p:txBody>
          <a:bodyPr/>
          <a:lstStyle/>
          <a:p>
            <a:r>
              <a:rPr lang="fa-IR" smtClean="0"/>
              <a:t>مسائل فنی حقوقی مدلسازی اطلاعات ساختمان در شناسنامه فنی ملکی-دکتر مهدی روانشادنیا</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27</a:t>
            </a:fld>
            <a:endParaRPr lang="en-US" dirty="0"/>
          </a:p>
        </p:txBody>
      </p:sp>
    </p:spTree>
    <p:extLst>
      <p:ext uri="{BB962C8B-B14F-4D97-AF65-F5344CB8AC3E}">
        <p14:creationId xmlns:p14="http://schemas.microsoft.com/office/powerpoint/2010/main" val="11680118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0"/>
            <a:ext cx="10364451" cy="718457"/>
          </a:xfrm>
        </p:spPr>
        <p:txBody>
          <a:bodyPr/>
          <a:lstStyle/>
          <a:p>
            <a:r>
              <a:rPr lang="fa-IR" dirty="0" smtClean="0"/>
              <a:t>چک لیست گواهی اتمام عملیات ساختمانی-اسکاتلند</a:t>
            </a:r>
            <a:endParaRPr lang="fa-IR" dirty="0"/>
          </a:p>
        </p:txBody>
      </p:sp>
      <p:pic>
        <p:nvPicPr>
          <p:cNvPr id="6" name="Content Placeholder 5"/>
          <p:cNvPicPr>
            <a:picLocks noGrp="1" noChangeAspect="1"/>
          </p:cNvPicPr>
          <p:nvPr>
            <p:ph sz="quarter" idx="13"/>
          </p:nvPr>
        </p:nvPicPr>
        <p:blipFill>
          <a:blip r:embed="rId2"/>
          <a:stretch>
            <a:fillRect/>
          </a:stretch>
        </p:blipFill>
        <p:spPr>
          <a:xfrm>
            <a:off x="0" y="718457"/>
            <a:ext cx="12006943" cy="6226193"/>
          </a:xfrm>
          <a:prstGeom prst="rect">
            <a:avLst/>
          </a:prstGeom>
        </p:spPr>
      </p:pic>
      <p:sp>
        <p:nvSpPr>
          <p:cNvPr id="4" name="Footer Placeholder 3"/>
          <p:cNvSpPr>
            <a:spLocks noGrp="1"/>
          </p:cNvSpPr>
          <p:nvPr>
            <p:ph type="ftr" sz="quarter" idx="11"/>
          </p:nvPr>
        </p:nvSpPr>
        <p:spPr/>
        <p:txBody>
          <a:bodyPr/>
          <a:lstStyle/>
          <a:p>
            <a:r>
              <a:rPr lang="fa-IR" smtClean="0"/>
              <a:t>مسائل فنی حقوقی مدلسازی اطلاعات ساختمان در شناسنامه فنی ملکی-دکتر مهدی روانشادنیا</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28</a:t>
            </a:fld>
            <a:endParaRPr lang="en-US" dirty="0"/>
          </a:p>
        </p:txBody>
      </p:sp>
    </p:spTree>
    <p:extLst>
      <p:ext uri="{BB962C8B-B14F-4D97-AF65-F5344CB8AC3E}">
        <p14:creationId xmlns:p14="http://schemas.microsoft.com/office/powerpoint/2010/main" val="20665690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امکان انجام کلیه عملیات به صورت آنلاین در اسکاتلند</a:t>
            </a:r>
            <a:endParaRPr lang="fa-IR" dirty="0"/>
          </a:p>
        </p:txBody>
      </p:sp>
      <p:pic>
        <p:nvPicPr>
          <p:cNvPr id="6" name="Content Placeholder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13774" y="1055914"/>
            <a:ext cx="10679512" cy="5311321"/>
          </a:xfrm>
        </p:spPr>
      </p:pic>
      <p:sp>
        <p:nvSpPr>
          <p:cNvPr id="4" name="Footer Placeholder 3"/>
          <p:cNvSpPr>
            <a:spLocks noGrp="1"/>
          </p:cNvSpPr>
          <p:nvPr>
            <p:ph type="ftr" sz="quarter" idx="11"/>
          </p:nvPr>
        </p:nvSpPr>
        <p:spPr/>
        <p:txBody>
          <a:bodyPr/>
          <a:lstStyle/>
          <a:p>
            <a:r>
              <a:rPr lang="fa-IR" smtClean="0"/>
              <a:t>مسائل فنی حقوقی مدلسازی اطلاعات ساختمان در شناسنامه فنی ملکی-دکتر مهدی روانشادنیا</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29</a:t>
            </a:fld>
            <a:endParaRPr lang="en-US" dirty="0"/>
          </a:p>
        </p:txBody>
      </p:sp>
    </p:spTree>
    <p:extLst>
      <p:ext uri="{BB962C8B-B14F-4D97-AF65-F5344CB8AC3E}">
        <p14:creationId xmlns:p14="http://schemas.microsoft.com/office/powerpoint/2010/main" val="1101963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اهمیت موضوع</a:t>
            </a:r>
            <a:endParaRPr lang="fa-IR" dirty="0"/>
          </a:p>
        </p:txBody>
      </p:sp>
      <p:sp>
        <p:nvSpPr>
          <p:cNvPr id="3" name="Content Placeholder 2"/>
          <p:cNvSpPr>
            <a:spLocks noGrp="1"/>
          </p:cNvSpPr>
          <p:nvPr>
            <p:ph sz="quarter" idx="13"/>
          </p:nvPr>
        </p:nvSpPr>
        <p:spPr/>
        <p:txBody>
          <a:bodyPr/>
          <a:lstStyle/>
          <a:p>
            <a:r>
              <a:rPr lang="fa-IR" dirty="0"/>
              <a:t>به گزارش بانک جهانی، سردرگمی فعالان اقتصادی برای اخذ مجوز و دریافت استعلام­های گوناگون و پراکندگی سازمانها و مؤسسات تعیین شده برای صدور مجوزها و همچنین زمان طولانی برای دریافت این مجوزها از موانع مهمی است که موجب نگرانی و تردید فعالان اقتصادی برای آغاز فعالیت و کسب مجوز شده است </a:t>
            </a:r>
            <a:r>
              <a:rPr lang="fa-IR" dirty="0" smtClean="0"/>
              <a:t>(</a:t>
            </a:r>
            <a:r>
              <a:rPr lang="en-US" dirty="0" smtClean="0"/>
              <a:t>Doing </a:t>
            </a:r>
            <a:r>
              <a:rPr lang="en-US" dirty="0" err="1"/>
              <a:t>Business,World</a:t>
            </a:r>
            <a:r>
              <a:rPr lang="en-US" dirty="0"/>
              <a:t> Bank Group, </a:t>
            </a:r>
            <a:r>
              <a:rPr lang="en-US" dirty="0" smtClean="0"/>
              <a:t>2016</a:t>
            </a:r>
            <a:endParaRPr lang="en-US" dirty="0"/>
          </a:p>
          <a:p>
            <a:r>
              <a:rPr lang="fa-IR" dirty="0" smtClean="0">
                <a:solidFill>
                  <a:srgbClr val="000000"/>
                </a:solidFill>
              </a:rPr>
              <a:t>در برخی کشورها استفاده از مدلسازی اطلاعات ساختمان یک الزام قانونی شده است (مثل انگلستان).</a:t>
            </a:r>
          </a:p>
          <a:p>
            <a:r>
              <a:rPr lang="fa-IR" dirty="0" smtClean="0">
                <a:solidFill>
                  <a:srgbClr val="000000"/>
                </a:solidFill>
              </a:rPr>
              <a:t>شناسنامه فنی ملکی حق قانونی بهره برداران ساختمان ایران است.</a:t>
            </a:r>
          </a:p>
          <a:p>
            <a:endParaRPr lang="fr-FR" dirty="0">
              <a:solidFill>
                <a:srgbClr val="000000"/>
              </a:solidFill>
            </a:endParaRPr>
          </a:p>
          <a:p>
            <a:endParaRPr lang="fa-IR" dirty="0"/>
          </a:p>
        </p:txBody>
      </p:sp>
      <p:sp>
        <p:nvSpPr>
          <p:cNvPr id="4" name="Footer Placeholder 3"/>
          <p:cNvSpPr>
            <a:spLocks noGrp="1"/>
          </p:cNvSpPr>
          <p:nvPr>
            <p:ph type="ftr" sz="quarter" idx="11"/>
          </p:nvPr>
        </p:nvSpPr>
        <p:spPr/>
        <p:txBody>
          <a:bodyPr/>
          <a:lstStyle/>
          <a:p>
            <a:r>
              <a:rPr lang="fa-IR" sz="1200" dirty="0" smtClean="0">
                <a:cs typeface="B Lotus" panose="00000400000000000000" pitchFamily="2" charset="-78"/>
              </a:rPr>
              <a:t>مسائل فنی حقوقی مدلسازی اطلاعات ساختمان در شناسنامه فنی ملکی-دکتر مهدی روانشادنیا</a:t>
            </a:r>
            <a:endParaRPr lang="en-US" sz="1200" dirty="0">
              <a:cs typeface="B Lotus" panose="00000400000000000000" pitchFamily="2" charset="-78"/>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6620976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مدارک مورد نیاز برای صدور گواهی پایان کار در دبی</a:t>
            </a:r>
            <a:endParaRPr lang="fa-IR" dirty="0"/>
          </a:p>
        </p:txBody>
      </p:sp>
      <p:sp>
        <p:nvSpPr>
          <p:cNvPr id="4" name="Footer Placeholder 3"/>
          <p:cNvSpPr>
            <a:spLocks noGrp="1"/>
          </p:cNvSpPr>
          <p:nvPr>
            <p:ph type="ftr" sz="quarter" idx="11"/>
          </p:nvPr>
        </p:nvSpPr>
        <p:spPr/>
        <p:txBody>
          <a:bodyPr/>
          <a:lstStyle/>
          <a:p>
            <a:r>
              <a:rPr lang="fa-IR" smtClean="0"/>
              <a:t>مسائل فنی حقوقی مدلسازی اطلاعات ساختمان در شناسنامه فنی ملکی-دکتر مهدی روانشادنیا</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30</a:t>
            </a:fld>
            <a:endParaRPr lang="en-US" dirty="0"/>
          </a:p>
        </p:txBody>
      </p:sp>
      <p:sp>
        <p:nvSpPr>
          <p:cNvPr id="6" name="Rectangle 1"/>
          <p:cNvSpPr>
            <a:spLocks noGrp="1" noChangeArrowheads="1"/>
          </p:cNvSpPr>
          <p:nvPr>
            <p:ph sz="quarter" idx="13"/>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fa-IR" sz="1800" b="0" i="0" u="none" strike="noStrike" cap="none" normalizeH="0" baseline="0" smtClean="0">
                <a:ln>
                  <a:noFill/>
                </a:ln>
                <a:solidFill>
                  <a:schemeClr val="tx1"/>
                </a:solidFill>
                <a:effectLst/>
                <a:latin typeface="Arial" panose="020B0604020202020204" pitchFamily="34" charset="0"/>
                <a:hlinkClick r:id="rId2"/>
              </a:rPr>
              <a:t>Building Completion Certificate Request</a:t>
            </a:r>
            <a:r>
              <a:rPr kumimoji="0" lang="fa-IR" sz="1800" b="0" i="0" u="none" strike="noStrike" cap="none" normalizeH="0" baseline="0" smtClean="0">
                <a:ln>
                  <a:noFill/>
                </a:ln>
                <a:solidFill>
                  <a:schemeClr val="tx1"/>
                </a:solidFill>
                <a:effectLst/>
                <a:latin typeface="Arial" panose="020B0604020202020204" pitchFamily="34" charset="0"/>
              </a:rPr>
              <a:t> (In case of applying through customer service center)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a-IR" sz="1800" b="1" i="0" u="sng" strike="noStrike" cap="none" normalizeH="0" baseline="0" smtClean="0">
                <a:ln>
                  <a:noFill/>
                </a:ln>
                <a:solidFill>
                  <a:schemeClr val="tx1"/>
                </a:solidFill>
                <a:effectLst/>
                <a:latin typeface="Arial" panose="020B0604020202020204" pitchFamily="34" charset="0"/>
              </a:rPr>
              <a:t>Inspection for Completion</a:t>
            </a:r>
            <a:r>
              <a:rPr kumimoji="0" lang="fa-IR" sz="1800" b="0" i="0" u="none" strike="noStrike" cap="none" normalizeH="0" baseline="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fa-IR" sz="1800" b="0" i="0" u="none" strike="noStrike" cap="none" normalizeH="0" baseline="0" smtClean="0">
                <a:ln>
                  <a:noFill/>
                </a:ln>
                <a:solidFill>
                  <a:schemeClr val="tx1"/>
                </a:solidFill>
                <a:effectLst/>
                <a:latin typeface="Arial" panose="020B0604020202020204" pitchFamily="34" charset="0"/>
              </a:rPr>
              <a:t>Copy of Civil Defense Certificate </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fa-IR" sz="1800" b="0" i="0" u="none" strike="noStrike" cap="none" normalizeH="0" baseline="0" smtClean="0">
                <a:ln>
                  <a:noFill/>
                </a:ln>
                <a:solidFill>
                  <a:schemeClr val="tx1"/>
                </a:solidFill>
                <a:effectLst/>
                <a:latin typeface="Arial" panose="020B0604020202020204" pitchFamily="34" charset="0"/>
              </a:rPr>
              <a:t>Approved Traffic Impact study </a:t>
            </a: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fa-IR" sz="1800" b="0" i="0" u="none" strike="noStrike" cap="none" normalizeH="0" baseline="0" smtClean="0">
                <a:ln>
                  <a:noFill/>
                </a:ln>
                <a:solidFill>
                  <a:schemeClr val="tx1"/>
                </a:solidFill>
                <a:effectLst/>
                <a:latin typeface="Arial" panose="020B0604020202020204" pitchFamily="34" charset="0"/>
              </a:rPr>
              <a:t>Compliance Certificate from main consultant </a:t>
            </a: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r>
              <a:rPr kumimoji="0" lang="fa-IR" sz="1800" b="0" i="0" u="none" strike="noStrike" cap="none" normalizeH="0" baseline="0" smtClean="0">
                <a:ln>
                  <a:noFill/>
                </a:ln>
                <a:solidFill>
                  <a:schemeClr val="tx1"/>
                </a:solidFill>
                <a:effectLst/>
                <a:latin typeface="Arial" panose="020B0604020202020204" pitchFamily="34" charset="0"/>
              </a:rPr>
              <a:t>Approval of Sewerage connections </a:t>
            </a:r>
          </a:p>
          <a:p>
            <a:pPr marL="0" marR="0" lvl="0" indent="0" algn="l" defTabSz="914400" rtl="0" eaLnBrk="0" fontAlgn="base" latinLnBrk="0" hangingPunct="0">
              <a:lnSpc>
                <a:spcPct val="100000"/>
              </a:lnSpc>
              <a:spcBef>
                <a:spcPct val="0"/>
              </a:spcBef>
              <a:spcAft>
                <a:spcPct val="0"/>
              </a:spcAft>
              <a:buClrTx/>
              <a:buSzTx/>
              <a:buFontTx/>
              <a:buAutoNum type="arabicPeriod" startAt="6"/>
              <a:tabLst/>
            </a:pPr>
            <a:r>
              <a:rPr kumimoji="0" lang="fa-IR" sz="1800" b="0" i="0" u="none" strike="noStrike" cap="none" normalizeH="0" baseline="0" smtClean="0">
                <a:ln>
                  <a:noFill/>
                </a:ln>
                <a:solidFill>
                  <a:schemeClr val="tx1"/>
                </a:solidFill>
                <a:effectLst/>
                <a:latin typeface="Arial" panose="020B0604020202020204" pitchFamily="34" charset="0"/>
              </a:rPr>
              <a:t>NOC from owner to issue Completion Certificate </a:t>
            </a:r>
          </a:p>
          <a:p>
            <a:pPr marL="0" marR="0" lvl="0" indent="0" algn="l" defTabSz="914400" rtl="0" eaLnBrk="0" fontAlgn="base" latinLnBrk="0" hangingPunct="0">
              <a:lnSpc>
                <a:spcPct val="100000"/>
              </a:lnSpc>
              <a:spcBef>
                <a:spcPct val="0"/>
              </a:spcBef>
              <a:spcAft>
                <a:spcPct val="0"/>
              </a:spcAft>
              <a:buClrTx/>
              <a:buSzTx/>
              <a:buFontTx/>
              <a:buAutoNum type="arabicPeriod" startAt="7"/>
              <a:tabLst/>
            </a:pPr>
            <a:r>
              <a:rPr kumimoji="0" lang="fa-IR" sz="1800" b="0" i="0" u="none" strike="noStrike" cap="none" normalizeH="0" baseline="0" smtClean="0">
                <a:ln>
                  <a:noFill/>
                </a:ln>
                <a:solidFill>
                  <a:schemeClr val="tx1"/>
                </a:solidFill>
                <a:effectLst/>
                <a:latin typeface="Arial" panose="020B0604020202020204" pitchFamily="34" charset="0"/>
              </a:rPr>
              <a:t>Contractor’s clarification letter for issued comments point by point (applicable for all re-submissions) </a:t>
            </a:r>
          </a:p>
          <a:p>
            <a:pPr marL="0" marR="0" lvl="0" indent="0" algn="l" defTabSz="914400" rtl="0" eaLnBrk="0" fontAlgn="base" latinLnBrk="0" hangingPunct="0">
              <a:lnSpc>
                <a:spcPct val="100000"/>
              </a:lnSpc>
              <a:spcBef>
                <a:spcPct val="0"/>
              </a:spcBef>
              <a:spcAft>
                <a:spcPct val="0"/>
              </a:spcAft>
              <a:buClrTx/>
              <a:buSzTx/>
              <a:buFontTx/>
              <a:buNone/>
              <a:tabLst/>
            </a:pPr>
            <a:r>
              <a:rPr kumimoji="0" lang="fa-IR" sz="1800" b="1" i="0" u="sng" strike="noStrike" cap="none" normalizeH="0" baseline="0" smtClean="0">
                <a:ln>
                  <a:noFill/>
                </a:ln>
                <a:solidFill>
                  <a:schemeClr val="tx1"/>
                </a:solidFill>
                <a:effectLst/>
                <a:latin typeface="Arial" panose="020B0604020202020204" pitchFamily="34" charset="0"/>
              </a:rPr>
              <a:t>Clearance of Undertaking Letter</a:t>
            </a:r>
            <a:r>
              <a:rPr kumimoji="0" lang="fa-IR" sz="1800" b="0" i="0" u="none" strike="noStrike" cap="none" normalizeH="0" baseline="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a-IR" sz="1800" b="0" i="0" u="none" strike="noStrike" cap="none" normalizeH="0" baseline="0" smtClean="0">
                <a:ln>
                  <a:noFill/>
                </a:ln>
                <a:solidFill>
                  <a:schemeClr val="tx1"/>
                </a:solidFill>
                <a:effectLst/>
                <a:latin typeface="Arial" panose="020B0604020202020204" pitchFamily="34" charset="0"/>
              </a:rPr>
              <a:t>Contractor’s clarification letter for issued comments point by point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fa-IR" sz="1800" b="1" i="0" u="none" strike="noStrike" cap="none" normalizeH="0" baseline="0" smtClean="0">
                <a:ln>
                  <a:noFill/>
                </a:ln>
                <a:solidFill>
                  <a:schemeClr val="tx1"/>
                </a:solidFill>
                <a:effectLst/>
                <a:latin typeface="Arial" panose="020B0604020202020204" pitchFamily="34" charset="0"/>
              </a:rPr>
              <a:t>Note:</a:t>
            </a:r>
            <a:r>
              <a:rPr kumimoji="0" lang="fa-IR" sz="1800" b="0" i="0" u="none" strike="noStrike" cap="none" normalizeH="0" baseline="0" smtClean="0">
                <a:ln>
                  <a:noFill/>
                </a:ln>
                <a:solidFill>
                  <a:schemeClr val="tx1"/>
                </a:solidFill>
                <a:effectLst/>
                <a:latin typeface="Arial" panose="020B0604020202020204" pitchFamily="34" charset="0"/>
              </a:rPr>
              <a:t>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fa-IR" sz="1800" b="0" i="0" u="none" strike="noStrike" cap="none" normalizeH="0" baseline="0" smtClean="0">
                <a:ln>
                  <a:noFill/>
                </a:ln>
                <a:solidFill>
                  <a:schemeClr val="tx1"/>
                </a:solidFill>
                <a:effectLst/>
                <a:latin typeface="Arial" panose="020B0604020202020204" pitchFamily="34" charset="0"/>
              </a:rPr>
              <a:t>The below prerequisites should be obtained before request for Building Completion Certificate: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fa-IR" sz="1800" b="0" i="0" u="none" strike="noStrike" cap="none" normalizeH="0" baseline="0" smtClean="0">
                <a:ln>
                  <a:noFill/>
                </a:ln>
                <a:solidFill>
                  <a:schemeClr val="tx1"/>
                </a:solidFill>
                <a:effectLst/>
                <a:latin typeface="Arial" panose="020B0604020202020204" pitchFamily="34" charset="0"/>
              </a:rPr>
              <a:t>Approval of Structural Completion Inspection (Form No. ZA-DC-F-74)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fa-IR" sz="1800" b="0" i="0" u="none" strike="noStrike" cap="none" normalizeH="0" baseline="0" smtClean="0">
                <a:ln>
                  <a:noFill/>
                </a:ln>
                <a:solidFill>
                  <a:schemeClr val="tx1"/>
                </a:solidFill>
                <a:effectLst/>
                <a:latin typeface="Arial" panose="020B0604020202020204" pitchFamily="34" charset="0"/>
              </a:rPr>
              <a:t>Approval of Final Land-Demarcation (Form No. ZA-MP-F-11)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fa-IR" sz="1800" b="0" i="0" u="none" strike="noStrike" cap="none" normalizeH="0" baseline="0" smtClean="0">
                <a:ln>
                  <a:noFill/>
                </a:ln>
                <a:solidFill>
                  <a:schemeClr val="tx1"/>
                </a:solidFill>
                <a:effectLst/>
                <a:latin typeface="Arial" panose="020B0604020202020204" pitchFamily="34" charset="0"/>
              </a:rPr>
              <a:t> Accepted Third Party Building Survey Report by DDA (Form No. ZA-DC-F-99) (Excluding Villas)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fa-IR" sz="1800" b="0" i="0" u="none" strike="noStrike" cap="none" normalizeH="0" baseline="0" smtClean="0">
                <a:ln>
                  <a:noFill/>
                </a:ln>
                <a:solidFill>
                  <a:schemeClr val="tx1"/>
                </a:solidFill>
                <a:effectLst/>
                <a:latin typeface="Arial" panose="020B0604020202020204" pitchFamily="34" charset="0"/>
              </a:rPr>
              <a:t>Approved drawings by DDA must be available at site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644453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00785"/>
            <a:ext cx="12191999" cy="2509213"/>
          </a:xfrm>
        </p:spPr>
        <p:txBody>
          <a:bodyPr/>
          <a:lstStyle/>
          <a:p>
            <a:r>
              <a:rPr lang="fa-IR" dirty="0" smtClean="0">
                <a:cs typeface="B Titr" panose="00000700000000000000" pitchFamily="2" charset="-78"/>
              </a:rPr>
              <a:t>چیستی، سطح توسعه </a:t>
            </a:r>
            <a:r>
              <a:rPr lang="fa-IR" dirty="0">
                <a:cs typeface="B Titr" panose="00000700000000000000" pitchFamily="2" charset="-78"/>
              </a:rPr>
              <a:t>و بلوغ مدلسازی اطلاعات ساختمان </a:t>
            </a:r>
          </a:p>
        </p:txBody>
      </p:sp>
      <p:sp>
        <p:nvSpPr>
          <p:cNvPr id="3" name="Subtitle 2"/>
          <p:cNvSpPr>
            <a:spLocks noGrp="1"/>
          </p:cNvSpPr>
          <p:nvPr>
            <p:ph type="subTitle" idx="1"/>
          </p:nvPr>
        </p:nvSpPr>
        <p:spPr/>
        <p:txBody>
          <a:bodyPr/>
          <a:lstStyle/>
          <a:p>
            <a:endParaRPr lang="fa-IR"/>
          </a:p>
        </p:txBody>
      </p:sp>
      <p:sp>
        <p:nvSpPr>
          <p:cNvPr id="4" name="Footer Placeholder 3"/>
          <p:cNvSpPr>
            <a:spLocks noGrp="1"/>
          </p:cNvSpPr>
          <p:nvPr>
            <p:ph type="ftr" sz="quarter" idx="11"/>
          </p:nvPr>
        </p:nvSpPr>
        <p:spPr/>
        <p:txBody>
          <a:bodyPr/>
          <a:lstStyle/>
          <a:p>
            <a:r>
              <a:rPr lang="fa-IR" smtClean="0"/>
              <a:t>مسائل فنی حقوقی مدلسازی اطلاعات ساختمان در شناسنامه فنی ملکی-دکتر مهدی روانشادنیا</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31</a:t>
            </a:fld>
            <a:endParaRPr lang="en-US" dirty="0"/>
          </a:p>
        </p:txBody>
      </p:sp>
    </p:spTree>
    <p:extLst>
      <p:ext uri="{BB962C8B-B14F-4D97-AF65-F5344CB8AC3E}">
        <p14:creationId xmlns:p14="http://schemas.microsoft.com/office/powerpoint/2010/main" val="29238057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700213"/>
            <a:ext cx="2827338" cy="18272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452" y="1295174"/>
            <a:ext cx="2878137" cy="1889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4826" y="4437063"/>
            <a:ext cx="2881313" cy="2146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3789363"/>
            <a:ext cx="2078038" cy="2749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36" y="1201737"/>
            <a:ext cx="2447925" cy="1958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4"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74826" y="2205039"/>
            <a:ext cx="2944813" cy="22113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5"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27801" y="3500439"/>
            <a:ext cx="2232025" cy="24653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6"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07413" y="2492375"/>
            <a:ext cx="1727200" cy="2305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title"/>
          </p:nvPr>
        </p:nvSpPr>
        <p:spPr/>
        <p:txBody>
          <a:bodyPr/>
          <a:lstStyle/>
          <a:p>
            <a:r>
              <a:rPr lang="fa-IR" dirty="0" smtClean="0"/>
              <a:t>بدون مدلسازی اطلاعات ساختمان...</a:t>
            </a:r>
            <a:endParaRPr lang="fa-IR" dirty="0"/>
          </a:p>
        </p:txBody>
      </p:sp>
      <p:sp>
        <p:nvSpPr>
          <p:cNvPr id="3" name="Content Placeholder 2"/>
          <p:cNvSpPr>
            <a:spLocks noGrp="1"/>
          </p:cNvSpPr>
          <p:nvPr>
            <p:ph sz="quarter" idx="13"/>
          </p:nvPr>
        </p:nvSpPr>
        <p:spPr/>
        <p:txBody>
          <a:bodyPr/>
          <a:lstStyle/>
          <a:p>
            <a:endParaRPr lang="fa-IR" dirty="0"/>
          </a:p>
        </p:txBody>
      </p:sp>
      <p:sp>
        <p:nvSpPr>
          <p:cNvPr id="4" name="Footer Placeholder 3"/>
          <p:cNvSpPr>
            <a:spLocks noGrp="1"/>
          </p:cNvSpPr>
          <p:nvPr>
            <p:ph type="ftr" sz="quarter" idx="11"/>
          </p:nvPr>
        </p:nvSpPr>
        <p:spPr/>
        <p:txBody>
          <a:bodyPr/>
          <a:lstStyle/>
          <a:p>
            <a:r>
              <a:rPr lang="fa-IR" smtClean="0"/>
              <a:t>مسائل فنی حقوقی مدلسازی اطلاعات ساختمان در شناسنامه فنی ملکی-دکتر مهدی روانشادنیا</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32</a:t>
            </a:fld>
            <a:endParaRPr lang="en-US" dirty="0"/>
          </a:p>
        </p:txBody>
      </p:sp>
    </p:spTree>
    <p:extLst>
      <p:ext uri="{BB962C8B-B14F-4D97-AF65-F5344CB8AC3E}">
        <p14:creationId xmlns:p14="http://schemas.microsoft.com/office/powerpoint/2010/main" val="18831462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555" y="0"/>
            <a:ext cx="10364451" cy="1055300"/>
          </a:xfrm>
        </p:spPr>
        <p:txBody>
          <a:bodyPr>
            <a:normAutofit/>
          </a:bodyPr>
          <a:lstStyle/>
          <a:p>
            <a:pPr algn="r" rtl="1"/>
            <a:r>
              <a:rPr lang="fa-IR" sz="2600" b="1" dirty="0">
                <a:cs typeface="B Titr" panose="00000700000000000000" pitchFamily="2" charset="-78"/>
              </a:rPr>
              <a:t>مدلسازی اطلاعات ساختمان (</a:t>
            </a:r>
            <a:r>
              <a:rPr lang="en-US" sz="2600" b="1" dirty="0">
                <a:cs typeface="B Titr" panose="00000700000000000000" pitchFamily="2" charset="-78"/>
              </a:rPr>
              <a:t>BIM</a:t>
            </a:r>
            <a:r>
              <a:rPr lang="fa-IR" sz="2600" b="1" dirty="0">
                <a:cs typeface="B Titr" panose="00000700000000000000" pitchFamily="2" charset="-78"/>
              </a:rPr>
              <a:t>)</a:t>
            </a:r>
            <a:r>
              <a:rPr lang="en-US" sz="2600" dirty="0">
                <a:cs typeface="B Titr" panose="00000700000000000000" pitchFamily="2" charset="-78"/>
              </a:rPr>
              <a:t/>
            </a:r>
            <a:br>
              <a:rPr lang="en-US" sz="2600" dirty="0">
                <a:cs typeface="B Titr" panose="00000700000000000000" pitchFamily="2" charset="-78"/>
              </a:rPr>
            </a:br>
            <a:endParaRPr lang="en-US" sz="2600" dirty="0">
              <a:cs typeface="B Titr" panose="00000700000000000000" pitchFamily="2" charset="-78"/>
            </a:endParaRPr>
          </a:p>
        </p:txBody>
      </p:sp>
      <p:sp>
        <p:nvSpPr>
          <p:cNvPr id="3" name="Content Placeholder 2"/>
          <p:cNvSpPr>
            <a:spLocks noGrp="1"/>
          </p:cNvSpPr>
          <p:nvPr>
            <p:ph sz="quarter" idx="13"/>
          </p:nvPr>
        </p:nvSpPr>
        <p:spPr>
          <a:xfrm>
            <a:off x="0" y="956260"/>
            <a:ext cx="11930742" cy="5510016"/>
          </a:xfrm>
        </p:spPr>
        <p:txBody>
          <a:bodyPr>
            <a:normAutofit fontScale="77500" lnSpcReduction="20000"/>
          </a:bodyPr>
          <a:lstStyle/>
          <a:p>
            <a:pPr algn="r" rtl="1">
              <a:lnSpc>
                <a:spcPct val="150000"/>
              </a:lnSpc>
            </a:pPr>
            <a:r>
              <a:rPr lang="fa-IR" dirty="0">
                <a:cs typeface="B Mitra" panose="00000400000000000000" pitchFamily="2" charset="-78"/>
              </a:rPr>
              <a:t>مفهوم  </a:t>
            </a:r>
            <a:r>
              <a:rPr lang="en-US" dirty="0">
                <a:cs typeface="B Mitra" panose="00000400000000000000" pitchFamily="2" charset="-78"/>
              </a:rPr>
              <a:t>BIM </a:t>
            </a:r>
            <a:r>
              <a:rPr lang="fa-IR" dirty="0">
                <a:cs typeface="B Mitra" panose="00000400000000000000" pitchFamily="2" charset="-78"/>
              </a:rPr>
              <a:t>از ابتدا دهه 1970 ایجاد گردید و ابتدا در مقاله ای در سال 1992 با نام </a:t>
            </a:r>
            <a:r>
              <a:rPr lang="en-US" dirty="0">
                <a:cs typeface="B Mitra" panose="00000400000000000000" pitchFamily="2" charset="-78"/>
              </a:rPr>
              <a:t>Building Information Model</a:t>
            </a:r>
            <a:r>
              <a:rPr lang="fa-IR" dirty="0">
                <a:cs typeface="B Mitra" panose="00000400000000000000" pitchFamily="2" charset="-78"/>
              </a:rPr>
              <a:t> توسط ون­ندردین و اف.پی.تولمن ارایه </a:t>
            </a:r>
            <a:r>
              <a:rPr lang="fa-IR" dirty="0" smtClean="0">
                <a:cs typeface="B Mitra" panose="00000400000000000000" pitchFamily="2" charset="-78"/>
              </a:rPr>
              <a:t>گردید. </a:t>
            </a:r>
          </a:p>
          <a:p>
            <a:pPr algn="r" rtl="1">
              <a:lnSpc>
                <a:spcPct val="150000"/>
              </a:lnSpc>
            </a:pPr>
            <a:r>
              <a:rPr lang="fa-IR" dirty="0">
                <a:cs typeface="B Mitra" panose="00000400000000000000" pitchFamily="2" charset="-78"/>
              </a:rPr>
              <a:t>البته در مورد تعریف مفهوم </a:t>
            </a:r>
            <a:r>
              <a:rPr lang="en-US" dirty="0">
                <a:cs typeface="B Mitra" panose="00000400000000000000" pitchFamily="2" charset="-78"/>
              </a:rPr>
              <a:t>BIM</a:t>
            </a:r>
            <a:r>
              <a:rPr lang="fa-IR" dirty="0">
                <a:cs typeface="B Mitra" panose="00000400000000000000" pitchFamily="2" charset="-78"/>
              </a:rPr>
              <a:t> نظرات مختلفی وجود دارد از جمله انجمن پیمانکاران عمومی امریکا، مدلسازي اطلاعات ساختمان را توسعه و استفاده از مدل نرم­افزاري براي شبیه­سازي ساخت و عملیات یک ساختمان تعریف میکند؛ مدل حاصله، یک مدل اطلاعات ساختمانی است که</a:t>
            </a:r>
            <a:r>
              <a:rPr lang="fa-IR" b="1" dirty="0">
                <a:cs typeface="B Mitra" panose="00000400000000000000" pitchFamily="2" charset="-78"/>
              </a:rPr>
              <a:t> یک ارائه دیجیتالی </a:t>
            </a:r>
            <a:r>
              <a:rPr lang="fa-IR" b="1" dirty="0" smtClean="0">
                <a:cs typeface="B Mitra" panose="00000400000000000000" pitchFamily="2" charset="-78"/>
              </a:rPr>
              <a:t>«غنی </a:t>
            </a:r>
            <a:r>
              <a:rPr lang="fa-IR" b="1" dirty="0">
                <a:cs typeface="B Mitra" panose="00000400000000000000" pitchFamily="2" charset="-78"/>
              </a:rPr>
              <a:t>از اطلاعات » ، شیءگرا ، هوشمند و پارامتري از ساختمان است </a:t>
            </a:r>
            <a:r>
              <a:rPr lang="fa-IR" dirty="0">
                <a:cs typeface="B Mitra" panose="00000400000000000000" pitchFamily="2" charset="-78"/>
              </a:rPr>
              <a:t>و دیدگاه و اطلاعات آن، به اقتضاي نیاز کاربران میتواند مورد استخراج قرار گرفته و تجزیه و تحلیل شود تا اطلاعات مورد نیاز براي تصمیم­گیري و بهبود فرآیند تحویل پروژه تولید شود. </a:t>
            </a:r>
            <a:endParaRPr lang="fa-IR" dirty="0" smtClean="0">
              <a:cs typeface="B Mitra" panose="00000400000000000000" pitchFamily="2" charset="-78"/>
            </a:endParaRPr>
          </a:p>
          <a:p>
            <a:pPr algn="r" rtl="1">
              <a:lnSpc>
                <a:spcPct val="150000"/>
              </a:lnSpc>
            </a:pPr>
            <a:r>
              <a:rPr lang="fa-IR" dirty="0">
                <a:cs typeface="B Mitra" panose="00000400000000000000" pitchFamily="2" charset="-78"/>
              </a:rPr>
              <a:t>استاندارد ملی </a:t>
            </a:r>
            <a:r>
              <a:rPr lang="en-US" dirty="0">
                <a:cs typeface="B Mitra" panose="00000400000000000000" pitchFamily="2" charset="-78"/>
              </a:rPr>
              <a:t>BIM </a:t>
            </a:r>
            <a:r>
              <a:rPr lang="fa-IR" dirty="0">
                <a:cs typeface="B Mitra" panose="00000400000000000000" pitchFamily="2" charset="-78"/>
              </a:rPr>
              <a:t>ایالات متحده امریکا (</a:t>
            </a:r>
            <a:r>
              <a:rPr lang="en-US" dirty="0">
                <a:cs typeface="B Mitra" panose="00000400000000000000" pitchFamily="2" charset="-78"/>
              </a:rPr>
              <a:t>NBIMS</a:t>
            </a:r>
            <a:r>
              <a:rPr lang="fa-IR" dirty="0">
                <a:cs typeface="B Mitra" panose="00000400000000000000" pitchFamily="2" charset="-78"/>
              </a:rPr>
              <a:t>) خاطرنشان میکند که تعریف یکتا و مشخصی براي  </a:t>
            </a:r>
            <a:r>
              <a:rPr lang="en-US" dirty="0">
                <a:cs typeface="B Mitra" panose="00000400000000000000" pitchFamily="2" charset="-78"/>
              </a:rPr>
              <a:t>BIM</a:t>
            </a:r>
            <a:r>
              <a:rPr lang="fa-IR" dirty="0">
                <a:cs typeface="B Mitra" panose="00000400000000000000" pitchFamily="2" charset="-78"/>
              </a:rPr>
              <a:t> وجود ندارد، با این </a:t>
            </a:r>
            <a:r>
              <a:rPr lang="fa-IR" dirty="0" smtClean="0">
                <a:cs typeface="B Mitra" panose="00000400000000000000" pitchFamily="2" charset="-78"/>
              </a:rPr>
              <a:t>حال، </a:t>
            </a:r>
            <a:r>
              <a:rPr lang="en-US" dirty="0">
                <a:cs typeface="B Mitra" panose="00000400000000000000" pitchFamily="2" charset="-78"/>
              </a:rPr>
              <a:t>BIM </a:t>
            </a:r>
            <a:r>
              <a:rPr lang="fa-IR" dirty="0">
                <a:cs typeface="B Mitra" panose="00000400000000000000" pitchFamily="2" charset="-78"/>
              </a:rPr>
              <a:t>را یک ارائه دیجیتالی از خصوصیات فیزیکی و عملکردي ساختمان و یک منبع دانش اشتراك­گذاري شده برای تصمیم­گیریهاي قابل اطمینان در طول عمر ساختمان (از طرح اولیه تا تخریب) تعریف میکند. </a:t>
            </a:r>
            <a:endParaRPr lang="en-US" dirty="0">
              <a:cs typeface="B Mitra" panose="00000400000000000000" pitchFamily="2" charset="-78"/>
            </a:endParaRPr>
          </a:p>
        </p:txBody>
      </p:sp>
      <p:sp>
        <p:nvSpPr>
          <p:cNvPr id="4" name="Footer Placeholder 3"/>
          <p:cNvSpPr>
            <a:spLocks noGrp="1"/>
          </p:cNvSpPr>
          <p:nvPr>
            <p:ph type="ftr" sz="quarter" idx="11"/>
          </p:nvPr>
        </p:nvSpPr>
        <p:spPr/>
        <p:txBody>
          <a:bodyPr/>
          <a:lstStyle/>
          <a:p>
            <a:r>
              <a:rPr lang="fa-IR" smtClean="0"/>
              <a:t>مسائل فنی حقوقی مدلسازی اطلاعات ساختمان در شناسنامه فنی ملکی-دکتر مهدی روانشادنیا</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33</a:t>
            </a:fld>
            <a:endParaRPr lang="en-US" dirty="0"/>
          </a:p>
        </p:txBody>
      </p:sp>
    </p:spTree>
    <p:extLst>
      <p:ext uri="{BB962C8B-B14F-4D97-AF65-F5344CB8AC3E}">
        <p14:creationId xmlns:p14="http://schemas.microsoft.com/office/powerpoint/2010/main" val="4262327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چه چیزی نیست؟!</a:t>
            </a:r>
            <a:endParaRPr lang="fa-IR" dirty="0"/>
          </a:p>
        </p:txBody>
      </p:sp>
      <p:sp>
        <p:nvSpPr>
          <p:cNvPr id="3" name="Content Placeholder 2"/>
          <p:cNvSpPr>
            <a:spLocks noGrp="1"/>
          </p:cNvSpPr>
          <p:nvPr>
            <p:ph sz="quarter" idx="13"/>
          </p:nvPr>
        </p:nvSpPr>
        <p:spPr/>
        <p:txBody>
          <a:bodyPr/>
          <a:lstStyle/>
          <a:p>
            <a:pPr algn="l" rtl="0">
              <a:lnSpc>
                <a:spcPct val="93000"/>
              </a:lnSpc>
              <a:spcBef>
                <a:spcPts val="450"/>
              </a:spcBef>
            </a:pPr>
            <a:r>
              <a:rPr lang="fr-FR" dirty="0">
                <a:solidFill>
                  <a:srgbClr val="000000"/>
                </a:solidFill>
              </a:rPr>
              <a:t>“</a:t>
            </a:r>
            <a:r>
              <a:rPr lang="fr-FR" b="1" dirty="0">
                <a:solidFill>
                  <a:srgbClr val="000000"/>
                </a:solidFill>
              </a:rPr>
              <a:t>CAD </a:t>
            </a:r>
            <a:r>
              <a:rPr lang="fr-FR" b="1" dirty="0" err="1">
                <a:solidFill>
                  <a:srgbClr val="000000"/>
                </a:solidFill>
              </a:rPr>
              <a:t>helps</a:t>
            </a:r>
            <a:r>
              <a:rPr lang="fr-FR" b="1" dirty="0">
                <a:solidFill>
                  <a:srgbClr val="000000"/>
                </a:solidFill>
              </a:rPr>
              <a:t> people to </a:t>
            </a:r>
            <a:r>
              <a:rPr lang="fr-FR" b="1" dirty="0" err="1">
                <a:solidFill>
                  <a:srgbClr val="000000"/>
                </a:solidFill>
              </a:rPr>
              <a:t>draw</a:t>
            </a:r>
            <a:r>
              <a:rPr lang="fr-FR" b="1" dirty="0">
                <a:solidFill>
                  <a:srgbClr val="000000"/>
                </a:solidFill>
              </a:rPr>
              <a:t>. BIM </a:t>
            </a:r>
            <a:r>
              <a:rPr lang="fr-FR" b="1" dirty="0" err="1">
                <a:solidFill>
                  <a:srgbClr val="000000"/>
                </a:solidFill>
              </a:rPr>
              <a:t>helps</a:t>
            </a:r>
            <a:r>
              <a:rPr lang="fr-FR" b="1" dirty="0">
                <a:solidFill>
                  <a:srgbClr val="000000"/>
                </a:solidFill>
              </a:rPr>
              <a:t> people to </a:t>
            </a:r>
            <a:r>
              <a:rPr lang="fr-FR" b="1" dirty="0" err="1">
                <a:solidFill>
                  <a:srgbClr val="000000"/>
                </a:solidFill>
              </a:rPr>
              <a:t>construct</a:t>
            </a:r>
            <a:r>
              <a:rPr lang="fr-FR" dirty="0">
                <a:solidFill>
                  <a:srgbClr val="000000"/>
                </a:solidFill>
              </a:rPr>
              <a:t>.” (Richard Saxon, </a:t>
            </a:r>
            <a:r>
              <a:rPr lang="fr-FR" dirty="0" err="1">
                <a:solidFill>
                  <a:srgbClr val="000000"/>
                </a:solidFill>
              </a:rPr>
              <a:t>Ecobuild</a:t>
            </a:r>
            <a:r>
              <a:rPr lang="fr-FR" dirty="0">
                <a:solidFill>
                  <a:srgbClr val="000000"/>
                </a:solidFill>
              </a:rPr>
              <a:t>, </a:t>
            </a:r>
            <a:r>
              <a:rPr lang="fr-FR" dirty="0" err="1">
                <a:solidFill>
                  <a:srgbClr val="000000"/>
                </a:solidFill>
              </a:rPr>
              <a:t>February</a:t>
            </a:r>
            <a:r>
              <a:rPr lang="fr-FR" dirty="0">
                <a:solidFill>
                  <a:srgbClr val="000000"/>
                </a:solidFill>
              </a:rPr>
              <a:t> 2009)</a:t>
            </a:r>
          </a:p>
          <a:p>
            <a:pPr algn="l" rtl="0">
              <a:lnSpc>
                <a:spcPct val="93000"/>
              </a:lnSpc>
              <a:spcBef>
                <a:spcPts val="700"/>
              </a:spcBef>
            </a:pPr>
            <a:endParaRPr lang="fr-FR" dirty="0">
              <a:solidFill>
                <a:srgbClr val="000000"/>
              </a:solidFill>
            </a:endParaRPr>
          </a:p>
          <a:p>
            <a:pPr algn="l" rtl="0">
              <a:lnSpc>
                <a:spcPct val="93000"/>
              </a:lnSpc>
              <a:spcBef>
                <a:spcPts val="450"/>
              </a:spcBef>
            </a:pPr>
            <a:r>
              <a:rPr lang="fr-FR" dirty="0">
                <a:solidFill>
                  <a:srgbClr val="000000"/>
                </a:solidFill>
              </a:rPr>
              <a:t>“BIM </a:t>
            </a:r>
            <a:r>
              <a:rPr lang="fr-FR" dirty="0" err="1">
                <a:solidFill>
                  <a:srgbClr val="000000"/>
                </a:solidFill>
              </a:rPr>
              <a:t>is</a:t>
            </a:r>
            <a:r>
              <a:rPr lang="fr-FR" dirty="0">
                <a:solidFill>
                  <a:srgbClr val="000000"/>
                </a:solidFill>
              </a:rPr>
              <a:t> not CAD. BIM </a:t>
            </a:r>
            <a:r>
              <a:rPr lang="fr-FR" dirty="0" err="1">
                <a:solidFill>
                  <a:srgbClr val="000000"/>
                </a:solidFill>
              </a:rPr>
              <a:t>was</a:t>
            </a:r>
            <a:r>
              <a:rPr lang="fr-FR" dirty="0">
                <a:solidFill>
                  <a:srgbClr val="000000"/>
                </a:solidFill>
              </a:rPr>
              <a:t> </a:t>
            </a:r>
            <a:r>
              <a:rPr lang="fr-FR" dirty="0" err="1">
                <a:solidFill>
                  <a:srgbClr val="000000"/>
                </a:solidFill>
              </a:rPr>
              <a:t>never</a:t>
            </a:r>
            <a:r>
              <a:rPr lang="fr-FR" dirty="0">
                <a:solidFill>
                  <a:srgbClr val="000000"/>
                </a:solidFill>
              </a:rPr>
              <a:t> </a:t>
            </a:r>
            <a:r>
              <a:rPr lang="fr-FR" dirty="0" err="1">
                <a:solidFill>
                  <a:srgbClr val="000000"/>
                </a:solidFill>
              </a:rPr>
              <a:t>meant</a:t>
            </a:r>
            <a:r>
              <a:rPr lang="fr-FR" dirty="0">
                <a:solidFill>
                  <a:srgbClr val="000000"/>
                </a:solidFill>
              </a:rPr>
              <a:t> to </a:t>
            </a:r>
            <a:r>
              <a:rPr lang="fr-FR" dirty="0" err="1">
                <a:solidFill>
                  <a:srgbClr val="000000"/>
                </a:solidFill>
              </a:rPr>
              <a:t>be</a:t>
            </a:r>
            <a:r>
              <a:rPr lang="fr-FR" dirty="0">
                <a:solidFill>
                  <a:srgbClr val="000000"/>
                </a:solidFill>
              </a:rPr>
              <a:t> CAD. </a:t>
            </a:r>
            <a:r>
              <a:rPr lang="fr-FR" b="1" dirty="0">
                <a:solidFill>
                  <a:srgbClr val="000000"/>
                </a:solidFill>
              </a:rPr>
              <a:t>CAD </a:t>
            </a:r>
            <a:r>
              <a:rPr lang="fr-FR" b="1" dirty="0" err="1">
                <a:solidFill>
                  <a:srgbClr val="000000"/>
                </a:solidFill>
              </a:rPr>
              <a:t>is</a:t>
            </a:r>
            <a:r>
              <a:rPr lang="fr-FR" b="1" dirty="0">
                <a:solidFill>
                  <a:srgbClr val="000000"/>
                </a:solidFill>
              </a:rPr>
              <a:t> a replacement for </a:t>
            </a:r>
            <a:r>
              <a:rPr lang="fr-FR" b="1" dirty="0" err="1">
                <a:solidFill>
                  <a:srgbClr val="000000"/>
                </a:solidFill>
              </a:rPr>
              <a:t>pen</a:t>
            </a:r>
            <a:r>
              <a:rPr lang="fr-FR" b="1" dirty="0">
                <a:solidFill>
                  <a:srgbClr val="000000"/>
                </a:solidFill>
              </a:rPr>
              <a:t> and </a:t>
            </a:r>
            <a:r>
              <a:rPr lang="fr-FR" b="1" dirty="0" err="1">
                <a:solidFill>
                  <a:srgbClr val="000000"/>
                </a:solidFill>
              </a:rPr>
              <a:t>paper</a:t>
            </a:r>
            <a:r>
              <a:rPr lang="fr-FR" dirty="0">
                <a:solidFill>
                  <a:srgbClr val="000000"/>
                </a:solidFill>
              </a:rPr>
              <a:t>, a documentation </a:t>
            </a:r>
            <a:r>
              <a:rPr lang="fr-FR" dirty="0" err="1">
                <a:solidFill>
                  <a:srgbClr val="000000"/>
                </a:solidFill>
              </a:rPr>
              <a:t>tool</a:t>
            </a:r>
            <a:r>
              <a:rPr lang="fr-FR" dirty="0">
                <a:solidFill>
                  <a:srgbClr val="000000"/>
                </a:solidFill>
              </a:rPr>
              <a:t>. By </a:t>
            </a:r>
            <a:r>
              <a:rPr lang="fr-FR" dirty="0" err="1">
                <a:solidFill>
                  <a:srgbClr val="000000"/>
                </a:solidFill>
              </a:rPr>
              <a:t>comparison</a:t>
            </a:r>
            <a:r>
              <a:rPr lang="fr-FR" dirty="0">
                <a:solidFill>
                  <a:srgbClr val="000000"/>
                </a:solidFill>
              </a:rPr>
              <a:t>, </a:t>
            </a:r>
            <a:r>
              <a:rPr lang="fr-FR" b="1" dirty="0">
                <a:solidFill>
                  <a:srgbClr val="000000"/>
                </a:solidFill>
              </a:rPr>
              <a:t>BIM programs are design applications in </a:t>
            </a:r>
            <a:r>
              <a:rPr lang="fr-FR" b="1" dirty="0" err="1">
                <a:solidFill>
                  <a:srgbClr val="000000"/>
                </a:solidFill>
              </a:rPr>
              <a:t>which</a:t>
            </a:r>
            <a:r>
              <a:rPr lang="fr-FR" b="1" dirty="0">
                <a:solidFill>
                  <a:srgbClr val="000000"/>
                </a:solidFill>
              </a:rPr>
              <a:t> the documentation </a:t>
            </a:r>
            <a:r>
              <a:rPr lang="fr-FR" b="1" dirty="0" err="1">
                <a:solidFill>
                  <a:srgbClr val="000000"/>
                </a:solidFill>
              </a:rPr>
              <a:t>flows</a:t>
            </a:r>
            <a:r>
              <a:rPr lang="fr-FR" b="1" dirty="0">
                <a:solidFill>
                  <a:srgbClr val="000000"/>
                </a:solidFill>
              </a:rPr>
              <a:t> </a:t>
            </a:r>
            <a:r>
              <a:rPr lang="fr-FR" b="1" dirty="0" err="1">
                <a:solidFill>
                  <a:srgbClr val="000000"/>
                </a:solidFill>
              </a:rPr>
              <a:t>from</a:t>
            </a:r>
            <a:r>
              <a:rPr lang="fr-FR" b="1" dirty="0">
                <a:solidFill>
                  <a:srgbClr val="000000"/>
                </a:solidFill>
              </a:rPr>
              <a:t> and </a:t>
            </a:r>
            <a:r>
              <a:rPr lang="fr-FR" b="1" dirty="0" err="1">
                <a:solidFill>
                  <a:srgbClr val="000000"/>
                </a:solidFill>
              </a:rPr>
              <a:t>is</a:t>
            </a:r>
            <a:r>
              <a:rPr lang="fr-FR" b="1" dirty="0">
                <a:solidFill>
                  <a:srgbClr val="000000"/>
                </a:solidFill>
              </a:rPr>
              <a:t> a </a:t>
            </a:r>
            <a:r>
              <a:rPr lang="fr-FR" b="1" dirty="0" err="1">
                <a:solidFill>
                  <a:srgbClr val="000000"/>
                </a:solidFill>
              </a:rPr>
              <a:t>derivative</a:t>
            </a:r>
            <a:r>
              <a:rPr lang="fr-FR" b="1" dirty="0">
                <a:solidFill>
                  <a:srgbClr val="000000"/>
                </a:solidFill>
              </a:rPr>
              <a:t> of the </a:t>
            </a:r>
            <a:r>
              <a:rPr lang="fr-FR" b="1" dirty="0" err="1">
                <a:solidFill>
                  <a:srgbClr val="000000"/>
                </a:solidFill>
              </a:rPr>
              <a:t>process</a:t>
            </a:r>
            <a:r>
              <a:rPr lang="fr-FR" b="1" dirty="0">
                <a:solidFill>
                  <a:srgbClr val="000000"/>
                </a:solidFill>
              </a:rPr>
              <a:t>, </a:t>
            </a:r>
            <a:r>
              <a:rPr lang="fr-FR" b="1" dirty="0" err="1">
                <a:solidFill>
                  <a:srgbClr val="000000"/>
                </a:solidFill>
              </a:rPr>
              <a:t>from</a:t>
            </a:r>
            <a:r>
              <a:rPr lang="fr-FR" b="1" dirty="0">
                <a:solidFill>
                  <a:srgbClr val="000000"/>
                </a:solidFill>
              </a:rPr>
              <a:t> </a:t>
            </a:r>
            <a:r>
              <a:rPr lang="fr-FR" b="1" dirty="0" err="1">
                <a:solidFill>
                  <a:srgbClr val="000000"/>
                </a:solidFill>
              </a:rPr>
              <a:t>schematic</a:t>
            </a:r>
            <a:r>
              <a:rPr lang="fr-FR" b="1" dirty="0">
                <a:solidFill>
                  <a:srgbClr val="000000"/>
                </a:solidFill>
              </a:rPr>
              <a:t> design to construction to </a:t>
            </a:r>
            <a:r>
              <a:rPr lang="fr-FR" b="1" dirty="0" err="1">
                <a:solidFill>
                  <a:srgbClr val="000000"/>
                </a:solidFill>
              </a:rPr>
              <a:t>facility</a:t>
            </a:r>
            <a:r>
              <a:rPr lang="fr-FR" b="1" dirty="0">
                <a:solidFill>
                  <a:srgbClr val="000000"/>
                </a:solidFill>
              </a:rPr>
              <a:t> management</a:t>
            </a:r>
            <a:r>
              <a:rPr lang="fr-FR" dirty="0">
                <a:solidFill>
                  <a:srgbClr val="000000"/>
                </a:solidFill>
              </a:rPr>
              <a:t>.” (</a:t>
            </a:r>
            <a:r>
              <a:rPr lang="fr-FR" dirty="0">
                <a:solidFill>
                  <a:srgbClr val="CCCCFF"/>
                </a:solidFill>
                <a:hlinkClick r:id="rId2"/>
              </a:rPr>
              <a:t>Pete </a:t>
            </a:r>
            <a:r>
              <a:rPr lang="fr-FR" dirty="0" err="1">
                <a:solidFill>
                  <a:srgbClr val="CCCCFF"/>
                </a:solidFill>
                <a:hlinkClick r:id="rId2"/>
              </a:rPr>
              <a:t>Zyskowski</a:t>
            </a:r>
            <a:r>
              <a:rPr lang="fr-FR" dirty="0">
                <a:solidFill>
                  <a:srgbClr val="CCCCFF"/>
                </a:solidFill>
                <a:hlinkClick r:id="rId2"/>
              </a:rPr>
              <a:t>, </a:t>
            </a:r>
            <a:r>
              <a:rPr lang="fr-FR" dirty="0" err="1">
                <a:solidFill>
                  <a:srgbClr val="CCCCFF"/>
                </a:solidFill>
                <a:hlinkClick r:id="rId2"/>
              </a:rPr>
              <a:t>Cadalyst</a:t>
            </a:r>
            <a:r>
              <a:rPr lang="fr-FR" dirty="0">
                <a:solidFill>
                  <a:srgbClr val="000000"/>
                </a:solidFill>
              </a:rPr>
              <a:t>)</a:t>
            </a:r>
          </a:p>
          <a:p>
            <a:pPr algn="l" rtl="0"/>
            <a:endParaRPr lang="fa-IR" dirty="0"/>
          </a:p>
        </p:txBody>
      </p:sp>
      <p:sp>
        <p:nvSpPr>
          <p:cNvPr id="4" name="Footer Placeholder 3"/>
          <p:cNvSpPr>
            <a:spLocks noGrp="1"/>
          </p:cNvSpPr>
          <p:nvPr>
            <p:ph type="ftr" sz="quarter" idx="11"/>
          </p:nvPr>
        </p:nvSpPr>
        <p:spPr/>
        <p:txBody>
          <a:bodyPr/>
          <a:lstStyle/>
          <a:p>
            <a:r>
              <a:rPr lang="fa-IR" smtClean="0"/>
              <a:t>مسائل فنی حقوقی مدلسازی اطلاعات ساختمان در شناسنامه فنی ملکی-دکتر مهدی روانشادنیا</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34</a:t>
            </a:fld>
            <a:endParaRPr lang="en-US" dirty="0"/>
          </a:p>
        </p:txBody>
      </p:sp>
    </p:spTree>
    <p:extLst>
      <p:ext uri="{BB962C8B-B14F-4D97-AF65-F5344CB8AC3E}">
        <p14:creationId xmlns:p14="http://schemas.microsoft.com/office/powerpoint/2010/main" val="6240012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سه نوع طبقه بندی</a:t>
            </a:r>
            <a:endParaRPr lang="fa-IR" dirty="0"/>
          </a:p>
        </p:txBody>
      </p:sp>
      <p:sp>
        <p:nvSpPr>
          <p:cNvPr id="3" name="Content Placeholder 2"/>
          <p:cNvSpPr>
            <a:spLocks noGrp="1"/>
          </p:cNvSpPr>
          <p:nvPr>
            <p:ph sz="quarter" idx="13"/>
          </p:nvPr>
        </p:nvSpPr>
        <p:spPr/>
        <p:txBody>
          <a:bodyPr>
            <a:normAutofit/>
          </a:bodyPr>
          <a:lstStyle/>
          <a:p>
            <a:r>
              <a:rPr lang="fa-IR" sz="6000" dirty="0" smtClean="0"/>
              <a:t>سطح استفاده</a:t>
            </a:r>
          </a:p>
          <a:p>
            <a:r>
              <a:rPr lang="fa-IR" sz="6000" dirty="0" smtClean="0"/>
              <a:t>سطح توسعه (جزئیات)</a:t>
            </a:r>
          </a:p>
          <a:p>
            <a:r>
              <a:rPr lang="fa-IR" sz="6000" dirty="0" smtClean="0"/>
              <a:t>سطح بلوغ</a:t>
            </a:r>
          </a:p>
          <a:p>
            <a:endParaRPr lang="fa-IR" sz="6000" dirty="0"/>
          </a:p>
        </p:txBody>
      </p:sp>
      <p:sp>
        <p:nvSpPr>
          <p:cNvPr id="4" name="Footer Placeholder 3"/>
          <p:cNvSpPr>
            <a:spLocks noGrp="1"/>
          </p:cNvSpPr>
          <p:nvPr>
            <p:ph type="ftr" sz="quarter" idx="11"/>
          </p:nvPr>
        </p:nvSpPr>
        <p:spPr/>
        <p:txBody>
          <a:bodyPr/>
          <a:lstStyle/>
          <a:p>
            <a:r>
              <a:rPr lang="fa-IR" smtClean="0"/>
              <a:t>مسائل فنی حقوقی مدلسازی اطلاعات ساختمان در شناسنامه فنی ملکی-دکتر مهدی روانشادنیا</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35</a:t>
            </a:fld>
            <a:endParaRPr lang="en-US" dirty="0"/>
          </a:p>
        </p:txBody>
      </p:sp>
    </p:spTree>
    <p:extLst>
      <p:ext uri="{BB962C8B-B14F-4D97-AF65-F5344CB8AC3E}">
        <p14:creationId xmlns:p14="http://schemas.microsoft.com/office/powerpoint/2010/main" val="2719442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6988" y="2636839"/>
            <a:ext cx="1909762" cy="1152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5551" y="1557338"/>
            <a:ext cx="2043113" cy="10080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1" name="Rectangle 3"/>
          <p:cNvSpPr>
            <a:spLocks noChangeArrowheads="1"/>
          </p:cNvSpPr>
          <p:nvPr/>
        </p:nvSpPr>
        <p:spPr bwMode="auto">
          <a:xfrm>
            <a:off x="2279650" y="1628775"/>
            <a:ext cx="345598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eaLnBrk="1">
              <a:buClrTx/>
              <a:buFontTx/>
              <a:buNone/>
            </a:pPr>
            <a:r>
              <a:rPr lang="fr-FR" sz="1400" b="1">
                <a:solidFill>
                  <a:srgbClr val="000000"/>
                </a:solidFill>
              </a:rPr>
              <a:t>2D</a:t>
            </a:r>
            <a:r>
              <a:rPr lang="fr-FR" sz="1400">
                <a:solidFill>
                  <a:srgbClr val="000000"/>
                </a:solidFill>
              </a:rPr>
              <a:t> visualisation of the 3D on a plan</a:t>
            </a:r>
          </a:p>
        </p:txBody>
      </p:sp>
      <p:sp>
        <p:nvSpPr>
          <p:cNvPr id="22532" name="Rectangle 4"/>
          <p:cNvSpPr>
            <a:spLocks noChangeArrowheads="1"/>
          </p:cNvSpPr>
          <p:nvPr/>
        </p:nvSpPr>
        <p:spPr bwMode="auto">
          <a:xfrm>
            <a:off x="2279651" y="2501900"/>
            <a:ext cx="3960813"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eaLnBrk="1">
              <a:buClrTx/>
              <a:buFontTx/>
              <a:buNone/>
            </a:pPr>
            <a:r>
              <a:rPr lang="fr-FR" sz="1400" b="1">
                <a:solidFill>
                  <a:srgbClr val="000000"/>
                </a:solidFill>
              </a:rPr>
              <a:t>3D</a:t>
            </a:r>
            <a:r>
              <a:rPr lang="fr-FR" sz="1400">
                <a:solidFill>
                  <a:srgbClr val="000000"/>
                </a:solidFill>
              </a:rPr>
              <a:t> Basic geometrical representation</a:t>
            </a:r>
          </a:p>
        </p:txBody>
      </p:sp>
      <p:sp>
        <p:nvSpPr>
          <p:cNvPr id="22533" name="AutoShape 5"/>
          <p:cNvSpPr>
            <a:spLocks noChangeArrowheads="1"/>
          </p:cNvSpPr>
          <p:nvPr/>
        </p:nvSpPr>
        <p:spPr bwMode="auto">
          <a:xfrm>
            <a:off x="2460624" y="260350"/>
            <a:ext cx="7954963" cy="520700"/>
          </a:xfrm>
          <a:custGeom>
            <a:avLst/>
            <a:gdLst>
              <a:gd name="G0" fmla="+- 21600 0 0"/>
              <a:gd name="G1" fmla="+- 1 0 0"/>
              <a:gd name="G2" fmla="+- 65535 0 0"/>
              <a:gd name="G3" fmla="*/ 1 16385 2"/>
              <a:gd name="G4" fmla="*/ 1 50009 48160"/>
              <a:gd name="T0" fmla="*/ 0 w 21600"/>
              <a:gd name="T1" fmla="*/ 0 h 21600"/>
              <a:gd name="T2" fmla="*/ 2147483646 w 21600"/>
              <a:gd name="T3" fmla="*/ 0 h 21600"/>
              <a:gd name="T4" fmla="*/ 2147483646 w 21600"/>
              <a:gd name="T5" fmla="*/ 302590462 h 21600"/>
              <a:gd name="T6" fmla="*/ 0 w 21600"/>
              <a:gd name="T7" fmla="*/ 302590462 h 21600"/>
              <a:gd name="T8" fmla="*/ 0 w 21600"/>
              <a:gd name="T9" fmla="*/ 0 h 21600"/>
              <a:gd name="T10" fmla="*/ 0 w 21600"/>
              <a:gd name="T11" fmla="*/ 0 h 21600"/>
              <a:gd name="T12" fmla="*/ 21600 w 21600"/>
              <a:gd name="T13" fmla="*/ 21600 h 21600"/>
            </a:gdLst>
            <a:ahLst/>
            <a:cxnLst>
              <a:cxn ang="0">
                <a:pos x="T0" y="T1"/>
              </a:cxn>
              <a:cxn ang="0">
                <a:pos x="T2" y="T3"/>
              </a:cxn>
              <a:cxn ang="0">
                <a:pos x="T4" y="T5"/>
              </a:cxn>
              <a:cxn ang="0">
                <a:pos x="T6" y="T7"/>
              </a:cxn>
              <a:cxn ang="0">
                <a:pos x="T8" y="T9"/>
              </a:cxn>
            </a:cxnLst>
            <a:rect l="T10" t="T11" r="T12" b="T13"/>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r>
              <a:rPr lang="fa-IR" sz="2400" dirty="0"/>
              <a:t>سطح </a:t>
            </a:r>
            <a:r>
              <a:rPr lang="fa-IR" sz="2400" dirty="0" smtClean="0"/>
              <a:t>استفادهس</a:t>
            </a:r>
            <a:endParaRPr lang="fa-IR" sz="2400" dirty="0"/>
          </a:p>
        </p:txBody>
      </p:sp>
      <p:sp>
        <p:nvSpPr>
          <p:cNvPr id="22535" name="AutoShape 7"/>
          <p:cNvSpPr>
            <a:spLocks noChangeArrowheads="1"/>
          </p:cNvSpPr>
          <p:nvPr/>
        </p:nvSpPr>
        <p:spPr bwMode="auto">
          <a:xfrm>
            <a:off x="-152400" y="63500"/>
            <a:ext cx="12344400" cy="1344613"/>
          </a:xfrm>
          <a:custGeom>
            <a:avLst/>
            <a:gdLst>
              <a:gd name="G0" fmla="+- 21600 0 0"/>
              <a:gd name="G1" fmla="+- 1 0 0"/>
              <a:gd name="G2" fmla="+- 65535 0 0"/>
              <a:gd name="G3" fmla="*/ 1 16385 2"/>
              <a:gd name="G4" fmla="*/ 1 50009 48160"/>
              <a:gd name="T0" fmla="*/ 0 w 21600"/>
              <a:gd name="T1" fmla="*/ 0 h 21600"/>
              <a:gd name="T2" fmla="*/ 2147483646 w 21600"/>
              <a:gd name="T3" fmla="*/ 0 h 21600"/>
              <a:gd name="T4" fmla="*/ 2147483646 w 21600"/>
              <a:gd name="T5" fmla="*/ 569639079 h 21600"/>
              <a:gd name="T6" fmla="*/ 0 w 21600"/>
              <a:gd name="T7" fmla="*/ 569639079 h 21600"/>
              <a:gd name="T8" fmla="*/ 0 w 21600"/>
              <a:gd name="T9" fmla="*/ 0 h 21600"/>
              <a:gd name="T10" fmla="*/ 0 w 21600"/>
              <a:gd name="T11" fmla="*/ 0 h 21600"/>
              <a:gd name="T12" fmla="*/ 21600 w 21600"/>
              <a:gd name="T13" fmla="*/ 21600 h 21600"/>
            </a:gdLst>
            <a:ahLst/>
            <a:cxnLst>
              <a:cxn ang="0">
                <a:pos x="T0" y="T1"/>
              </a:cxn>
              <a:cxn ang="0">
                <a:pos x="T2" y="T3"/>
              </a:cxn>
              <a:cxn ang="0">
                <a:pos x="T4" y="T5"/>
              </a:cxn>
              <a:cxn ang="0">
                <a:pos x="T6" y="T7"/>
              </a:cxn>
              <a:cxn ang="0">
                <a:pos x="T8" y="T9"/>
              </a:cxn>
            </a:cxnLst>
            <a:rect l="T10" t="T11" r="T12" b="T13"/>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algn="ctr" eaLnBrk="1">
              <a:buClrTx/>
              <a:buFontTx/>
              <a:buNone/>
            </a:pPr>
            <a:r>
              <a:rPr lang="fa-IR" sz="5400" dirty="0" smtClean="0">
                <a:solidFill>
                  <a:srgbClr val="000000"/>
                </a:solidFill>
                <a:cs typeface="B Titr" panose="00000700000000000000" pitchFamily="2" charset="-78"/>
              </a:rPr>
              <a:t>1-سطح استفاده</a:t>
            </a:r>
          </a:p>
          <a:p>
            <a:pPr algn="ctr" eaLnBrk="1">
              <a:buClrTx/>
              <a:buFontTx/>
              <a:buNone/>
            </a:pPr>
            <a:r>
              <a:rPr lang="en-US" sz="2800" dirty="0" smtClean="0">
                <a:solidFill>
                  <a:srgbClr val="000000"/>
                </a:solidFill>
                <a:cs typeface="B Titr" panose="00000700000000000000" pitchFamily="2" charset="-78"/>
              </a:rPr>
              <a:t>Level of Use</a:t>
            </a:r>
            <a:endParaRPr lang="fr-FR" sz="2800" dirty="0">
              <a:solidFill>
                <a:srgbClr val="000000"/>
              </a:solidFill>
              <a:cs typeface="B Titr" panose="00000700000000000000" pitchFamily="2" charset="-78"/>
            </a:endParaRPr>
          </a:p>
        </p:txBody>
      </p:sp>
      <p:pic>
        <p:nvPicPr>
          <p:cNvPr id="2253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t="9869"/>
          <a:stretch>
            <a:fillRect/>
          </a:stretch>
        </p:blipFill>
        <p:spPr bwMode="auto">
          <a:xfrm>
            <a:off x="2495551" y="3989388"/>
            <a:ext cx="2087563" cy="1079500"/>
          </a:xfrm>
          <a:prstGeom prst="rect">
            <a:avLst/>
          </a:prstGeom>
          <a:noFill/>
          <a:ln>
            <a:noFill/>
          </a:ln>
          <a:effectLst/>
          <a:extLst>
            <a:ext uri="{909E8E84-426E-40DD-AFC4-6F175D3DCCD1}">
              <a14:hiddenFill xmlns:a14="http://schemas.microsoft.com/office/drawing/2010/main">
                <a:blipFill dpi="0" rotWithShape="0">
                  <a:blip/>
                  <a:srcRect t="9869"/>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7"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40014" y="5300664"/>
            <a:ext cx="2016125" cy="12715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8" name="Rectangle 10"/>
          <p:cNvSpPr>
            <a:spLocks noChangeArrowheads="1"/>
          </p:cNvSpPr>
          <p:nvPr/>
        </p:nvSpPr>
        <p:spPr bwMode="auto">
          <a:xfrm>
            <a:off x="2328864" y="3635375"/>
            <a:ext cx="2003425"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eaLnBrk="1">
              <a:buClrTx/>
              <a:buFontTx/>
              <a:buNone/>
            </a:pPr>
            <a:r>
              <a:rPr lang="fr-FR" sz="1400" b="1">
                <a:solidFill>
                  <a:srgbClr val="000000"/>
                </a:solidFill>
              </a:rPr>
              <a:t>4D</a:t>
            </a:r>
            <a:r>
              <a:rPr lang="fr-FR" sz="1400">
                <a:solidFill>
                  <a:srgbClr val="000000"/>
                </a:solidFill>
              </a:rPr>
              <a:t> + Scheduling</a:t>
            </a:r>
          </a:p>
        </p:txBody>
      </p:sp>
      <p:sp>
        <p:nvSpPr>
          <p:cNvPr id="22539" name="Rectangle 11"/>
          <p:cNvSpPr>
            <a:spLocks noChangeArrowheads="1"/>
          </p:cNvSpPr>
          <p:nvPr/>
        </p:nvSpPr>
        <p:spPr bwMode="auto">
          <a:xfrm>
            <a:off x="2351089" y="5084763"/>
            <a:ext cx="32416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eaLnBrk="1">
              <a:buClrTx/>
              <a:buFontTx/>
              <a:buNone/>
            </a:pPr>
            <a:r>
              <a:rPr lang="fr-FR" sz="1400" b="1">
                <a:solidFill>
                  <a:srgbClr val="000000"/>
                </a:solidFill>
              </a:rPr>
              <a:t>5D</a:t>
            </a:r>
            <a:r>
              <a:rPr lang="fr-FR" sz="1400">
                <a:solidFill>
                  <a:srgbClr val="000000"/>
                </a:solidFill>
              </a:rPr>
              <a:t> + Estimating</a:t>
            </a:r>
          </a:p>
        </p:txBody>
      </p:sp>
      <p:pic>
        <p:nvPicPr>
          <p:cNvPr id="22540"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27800" y="2060576"/>
            <a:ext cx="2160588" cy="1285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41"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56364" y="3933825"/>
            <a:ext cx="2365375" cy="1308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42" name="Rectangle 14"/>
          <p:cNvSpPr>
            <a:spLocks noChangeArrowheads="1"/>
          </p:cNvSpPr>
          <p:nvPr/>
        </p:nvSpPr>
        <p:spPr bwMode="auto">
          <a:xfrm>
            <a:off x="6456364" y="1628775"/>
            <a:ext cx="3240087"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eaLnBrk="1">
              <a:buClrTx/>
              <a:buFontTx/>
              <a:buNone/>
            </a:pPr>
            <a:r>
              <a:rPr lang="fr-FR" sz="1400" b="1">
                <a:solidFill>
                  <a:srgbClr val="000000"/>
                </a:solidFill>
                <a:latin typeface="Comic Sans MS" panose="030F0702030302020204" pitchFamily="66" charset="0"/>
              </a:rPr>
              <a:t>6D</a:t>
            </a:r>
            <a:r>
              <a:rPr lang="fr-FR" sz="1400">
                <a:solidFill>
                  <a:srgbClr val="000000"/>
                </a:solidFill>
                <a:latin typeface="Comic Sans MS" panose="030F0702030302020204" pitchFamily="66" charset="0"/>
              </a:rPr>
              <a:t> + Sustainability</a:t>
            </a:r>
          </a:p>
        </p:txBody>
      </p:sp>
      <p:sp>
        <p:nvSpPr>
          <p:cNvPr id="22543" name="Rectangle 15"/>
          <p:cNvSpPr>
            <a:spLocks noChangeArrowheads="1"/>
          </p:cNvSpPr>
          <p:nvPr/>
        </p:nvSpPr>
        <p:spPr bwMode="auto">
          <a:xfrm>
            <a:off x="6419850" y="3429001"/>
            <a:ext cx="3600450"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eaLnBrk="1">
              <a:buClrTx/>
              <a:buFontTx/>
              <a:buNone/>
            </a:pPr>
            <a:r>
              <a:rPr lang="fr-FR" sz="1400" b="1">
                <a:solidFill>
                  <a:srgbClr val="000000"/>
                </a:solidFill>
                <a:latin typeface="Comic Sans MS" panose="030F0702030302020204" pitchFamily="66" charset="0"/>
              </a:rPr>
              <a:t>7D</a:t>
            </a:r>
            <a:r>
              <a:rPr lang="fr-FR" sz="1400">
                <a:solidFill>
                  <a:srgbClr val="000000"/>
                </a:solidFill>
                <a:latin typeface="Comic Sans MS" panose="030F0702030302020204" pitchFamily="66" charset="0"/>
              </a:rPr>
              <a:t> + Facility management applications.</a:t>
            </a:r>
          </a:p>
          <a:p>
            <a:pPr eaLnBrk="1">
              <a:buClrTx/>
              <a:buFontTx/>
              <a:buNone/>
            </a:pPr>
            <a:r>
              <a:rPr lang="fr-FR" sz="1400">
                <a:solidFill>
                  <a:srgbClr val="000000"/>
                </a:solidFill>
                <a:latin typeface="Comic Sans MS" panose="030F0702030302020204" pitchFamily="66" charset="0"/>
              </a:rPr>
              <a:t> </a:t>
            </a:r>
          </a:p>
        </p:txBody>
      </p:sp>
      <p:sp>
        <p:nvSpPr>
          <p:cNvPr id="22544" name="Rectangle 16"/>
          <p:cNvSpPr>
            <a:spLocks noChangeArrowheads="1"/>
          </p:cNvSpPr>
          <p:nvPr/>
        </p:nvSpPr>
        <p:spPr bwMode="auto">
          <a:xfrm>
            <a:off x="6096000" y="5589589"/>
            <a:ext cx="4319588"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eaLnBrk="1">
              <a:buClrTx/>
              <a:buFontTx/>
              <a:buNone/>
            </a:pPr>
            <a:r>
              <a:rPr lang="fr-FR" sz="1400" b="1">
                <a:solidFill>
                  <a:srgbClr val="000000"/>
                </a:solidFill>
                <a:latin typeface="Comic Sans MS" panose="030F0702030302020204" pitchFamily="66" charset="0"/>
              </a:rPr>
              <a:t>XD</a:t>
            </a:r>
            <a:r>
              <a:rPr lang="fr-FR" sz="1400">
                <a:solidFill>
                  <a:srgbClr val="000000"/>
                </a:solidFill>
                <a:latin typeface="Comic Sans MS" panose="030F0702030302020204" pitchFamily="66" charset="0"/>
              </a:rPr>
              <a:t> The next ones : comfort ? Security ?</a:t>
            </a:r>
          </a:p>
        </p:txBody>
      </p:sp>
      <p:sp>
        <p:nvSpPr>
          <p:cNvPr id="2" name="Footer Placeholder 1"/>
          <p:cNvSpPr>
            <a:spLocks noGrp="1"/>
          </p:cNvSpPr>
          <p:nvPr>
            <p:ph type="ftr" sz="quarter" idx="11"/>
          </p:nvPr>
        </p:nvSpPr>
        <p:spPr/>
        <p:txBody>
          <a:bodyPr/>
          <a:lstStyle/>
          <a:p>
            <a:r>
              <a:rPr lang="fa-IR" smtClean="0"/>
              <a:t>مسائل فنی حقوقی مدلسازی اطلاعات ساختمان در شناسنامه فنی ملکی-دکتر مهدی روانشادنیا</a:t>
            </a:r>
            <a:endParaRPr lang="en-US" dirty="0"/>
          </a:p>
        </p:txBody>
      </p:sp>
      <p:sp>
        <p:nvSpPr>
          <p:cNvPr id="3" name="Slide Number Placeholder 2"/>
          <p:cNvSpPr>
            <a:spLocks noGrp="1"/>
          </p:cNvSpPr>
          <p:nvPr>
            <p:ph type="sldNum" sz="quarter" idx="12"/>
          </p:nvPr>
        </p:nvSpPr>
        <p:spPr/>
        <p:txBody>
          <a:bodyPr/>
          <a:lstStyle/>
          <a:p>
            <a:fld id="{6D22F896-40B5-4ADD-8801-0D06FADFA095}" type="slidenum">
              <a:rPr lang="en-US" smtClean="0"/>
              <a:t>36</a:t>
            </a:fld>
            <a:endParaRPr lang="en-US" dirty="0"/>
          </a:p>
        </p:txBody>
      </p:sp>
    </p:spTree>
    <p:extLst>
      <p:ext uri="{BB962C8B-B14F-4D97-AF65-F5344CB8AC3E}">
        <p14:creationId xmlns:p14="http://schemas.microsoft.com/office/powerpoint/2010/main" val="217548053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AutoShape 1"/>
          <p:cNvSpPr>
            <a:spLocks noChangeArrowheads="1"/>
          </p:cNvSpPr>
          <p:nvPr/>
        </p:nvSpPr>
        <p:spPr bwMode="auto">
          <a:xfrm>
            <a:off x="2460625" y="260350"/>
            <a:ext cx="5867400" cy="520700"/>
          </a:xfrm>
          <a:custGeom>
            <a:avLst/>
            <a:gdLst>
              <a:gd name="G0" fmla="+- 21600 0 0"/>
              <a:gd name="G1" fmla="+- 1 0 0"/>
              <a:gd name="G2" fmla="+- 65535 0 0"/>
              <a:gd name="G3" fmla="*/ 1 16385 2"/>
              <a:gd name="G4" fmla="*/ 1 50009 48160"/>
              <a:gd name="T0" fmla="*/ 0 w 21600"/>
              <a:gd name="T1" fmla="*/ 0 h 21600"/>
              <a:gd name="T2" fmla="*/ 2147483646 w 21600"/>
              <a:gd name="T3" fmla="*/ 0 h 21600"/>
              <a:gd name="T4" fmla="*/ 2147483646 w 21600"/>
              <a:gd name="T5" fmla="*/ 302590462 h 21600"/>
              <a:gd name="T6" fmla="*/ 0 w 21600"/>
              <a:gd name="T7" fmla="*/ 302590462 h 21600"/>
              <a:gd name="T8" fmla="*/ 0 w 21600"/>
              <a:gd name="T9" fmla="*/ 0 h 21600"/>
              <a:gd name="T10" fmla="*/ 0 w 21600"/>
              <a:gd name="T11" fmla="*/ 0 h 21600"/>
              <a:gd name="T12" fmla="*/ 21600 w 21600"/>
              <a:gd name="T13" fmla="*/ 21600 h 21600"/>
            </a:gdLst>
            <a:ahLst/>
            <a:cxnLst>
              <a:cxn ang="0">
                <a:pos x="T0" y="T1"/>
              </a:cxn>
              <a:cxn ang="0">
                <a:pos x="T2" y="T3"/>
              </a:cxn>
              <a:cxn ang="0">
                <a:pos x="T4" y="T5"/>
              </a:cxn>
              <a:cxn ang="0">
                <a:pos x="T6" y="T7"/>
              </a:cxn>
              <a:cxn ang="0">
                <a:pos x="T8" y="T9"/>
              </a:cxn>
            </a:cxnLst>
            <a:rect l="T10" t="T11" r="T12" b="T13"/>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algn="ctr" eaLnBrk="1">
              <a:buClrTx/>
              <a:buFontTx/>
              <a:buNone/>
            </a:pPr>
            <a:r>
              <a:rPr lang="fa-IR" sz="2400" b="1" dirty="0" smtClean="0">
                <a:solidFill>
                  <a:srgbClr val="FF0000"/>
                </a:solidFill>
                <a:cs typeface="B Titr" panose="00000700000000000000" pitchFamily="2" charset="-78"/>
              </a:rPr>
              <a:t>جزئیات سطح استفاده</a:t>
            </a:r>
            <a:endParaRPr lang="fr-FR" sz="1600" b="1" dirty="0">
              <a:solidFill>
                <a:srgbClr val="FF0000"/>
              </a:solidFill>
              <a:cs typeface="B Titr" panose="00000700000000000000" pitchFamily="2" charset="-78"/>
            </a:endParaRP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772" y="936626"/>
            <a:ext cx="11419114" cy="551860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p:cNvSpPr>
            <a:spLocks noGrp="1"/>
          </p:cNvSpPr>
          <p:nvPr>
            <p:ph type="ftr" sz="quarter" idx="11"/>
          </p:nvPr>
        </p:nvSpPr>
        <p:spPr/>
        <p:txBody>
          <a:bodyPr/>
          <a:lstStyle/>
          <a:p>
            <a:r>
              <a:rPr lang="fa-IR" smtClean="0"/>
              <a:t>مسائل فنی حقوقی مدلسازی اطلاعات ساختمان در شناسنامه فنی ملکی-دکتر مهدی روانشادنیا</a:t>
            </a:r>
            <a:endParaRPr lang="en-US" dirty="0"/>
          </a:p>
        </p:txBody>
      </p:sp>
      <p:sp>
        <p:nvSpPr>
          <p:cNvPr id="3" name="Slide Number Placeholder 2"/>
          <p:cNvSpPr>
            <a:spLocks noGrp="1"/>
          </p:cNvSpPr>
          <p:nvPr>
            <p:ph type="sldNum" sz="quarter" idx="12"/>
          </p:nvPr>
        </p:nvSpPr>
        <p:spPr/>
        <p:txBody>
          <a:bodyPr/>
          <a:lstStyle/>
          <a:p>
            <a:fld id="{6D22F896-40B5-4ADD-8801-0D06FADFA095}" type="slidenum">
              <a:rPr lang="en-US" smtClean="0"/>
              <a:t>37</a:t>
            </a:fld>
            <a:endParaRPr lang="en-US" dirty="0"/>
          </a:p>
        </p:txBody>
      </p:sp>
    </p:spTree>
    <p:extLst>
      <p:ext uri="{BB962C8B-B14F-4D97-AF65-F5344CB8AC3E}">
        <p14:creationId xmlns:p14="http://schemas.microsoft.com/office/powerpoint/2010/main" val="33064943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2252664" y="609601"/>
            <a:ext cx="7407275" cy="1355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eaLnBrk="1">
              <a:buClrTx/>
              <a:buFontTx/>
              <a:buNone/>
            </a:pPr>
            <a:r>
              <a:rPr lang="fr-FR" sz="4000">
                <a:solidFill>
                  <a:srgbClr val="A6B727"/>
                </a:solidFill>
                <a:latin typeface="Corbel" panose="020B0503020204020204" pitchFamily="34" charset="0"/>
              </a:rPr>
              <a:t>LOD</a:t>
            </a:r>
          </a:p>
          <a:p>
            <a:pPr eaLnBrk="1">
              <a:buClrTx/>
              <a:buFontTx/>
              <a:buNone/>
            </a:pPr>
            <a:r>
              <a:rPr lang="fr-FR" sz="4000">
                <a:solidFill>
                  <a:srgbClr val="A6B727"/>
                </a:solidFill>
                <a:latin typeface="Corbel" panose="020B0503020204020204" pitchFamily="34" charset="0"/>
              </a:rPr>
              <a:t> </a:t>
            </a:r>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543" y="1509737"/>
            <a:ext cx="11440886" cy="52611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3" name="Rectangle 3"/>
          <p:cNvSpPr>
            <a:spLocks noChangeArrowheads="1"/>
          </p:cNvSpPr>
          <p:nvPr/>
        </p:nvSpPr>
        <p:spPr bwMode="auto">
          <a:xfrm>
            <a:off x="2279650" y="260350"/>
            <a:ext cx="28194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eaLnBrk="1">
              <a:buClrTx/>
              <a:buFontTx/>
              <a:buNone/>
            </a:pPr>
            <a:r>
              <a:rPr lang="fr-FR" b="1" dirty="0">
                <a:solidFill>
                  <a:srgbClr val="FF0000"/>
                </a:solidFill>
                <a:latin typeface="Comic Sans MS" panose="030F0702030302020204" pitchFamily="66" charset="0"/>
              </a:rPr>
              <a:t>2) </a:t>
            </a:r>
            <a:r>
              <a:rPr lang="fr-FR" b="1" dirty="0" err="1">
                <a:solidFill>
                  <a:srgbClr val="FF0000"/>
                </a:solidFill>
                <a:latin typeface="Comic Sans MS" panose="030F0702030302020204" pitchFamily="66" charset="0"/>
              </a:rPr>
              <a:t>Level</a:t>
            </a:r>
            <a:r>
              <a:rPr lang="fr-FR" b="1" dirty="0">
                <a:solidFill>
                  <a:srgbClr val="FF0000"/>
                </a:solidFill>
                <a:latin typeface="Comic Sans MS" panose="030F0702030302020204" pitchFamily="66" charset="0"/>
              </a:rPr>
              <a:t> of </a:t>
            </a:r>
            <a:r>
              <a:rPr lang="fr-FR" b="1" dirty="0" err="1">
                <a:solidFill>
                  <a:srgbClr val="FF0000"/>
                </a:solidFill>
                <a:latin typeface="Comic Sans MS" panose="030F0702030302020204" pitchFamily="66" charset="0"/>
              </a:rPr>
              <a:t>development</a:t>
            </a:r>
            <a:r>
              <a:rPr lang="fr-FR" b="1" dirty="0">
                <a:solidFill>
                  <a:srgbClr val="FF0000"/>
                </a:solidFill>
                <a:latin typeface="Comic Sans MS" panose="030F0702030302020204" pitchFamily="66" charset="0"/>
              </a:rPr>
              <a:t> </a:t>
            </a:r>
          </a:p>
        </p:txBody>
      </p:sp>
      <p:sp>
        <p:nvSpPr>
          <p:cNvPr id="2" name="Footer Placeholder 1"/>
          <p:cNvSpPr>
            <a:spLocks noGrp="1"/>
          </p:cNvSpPr>
          <p:nvPr>
            <p:ph type="ftr" sz="quarter" idx="11"/>
          </p:nvPr>
        </p:nvSpPr>
        <p:spPr/>
        <p:txBody>
          <a:bodyPr/>
          <a:lstStyle/>
          <a:p>
            <a:r>
              <a:rPr lang="fa-IR" smtClean="0"/>
              <a:t>مسائل فنی حقوقی مدلسازی اطلاعات ساختمان در شناسنامه فنی ملکی-دکتر مهدی روانشادنیا</a:t>
            </a:r>
            <a:endParaRPr lang="en-US" dirty="0"/>
          </a:p>
        </p:txBody>
      </p:sp>
      <p:sp>
        <p:nvSpPr>
          <p:cNvPr id="3" name="Slide Number Placeholder 2"/>
          <p:cNvSpPr>
            <a:spLocks noGrp="1"/>
          </p:cNvSpPr>
          <p:nvPr>
            <p:ph type="sldNum" sz="quarter" idx="12"/>
          </p:nvPr>
        </p:nvSpPr>
        <p:spPr/>
        <p:txBody>
          <a:bodyPr/>
          <a:lstStyle/>
          <a:p>
            <a:fld id="{6D22F896-40B5-4ADD-8801-0D06FADFA095}" type="slidenum">
              <a:rPr lang="en-US" smtClean="0"/>
              <a:t>38</a:t>
            </a:fld>
            <a:endParaRPr lang="en-US" dirty="0"/>
          </a:p>
        </p:txBody>
      </p:sp>
    </p:spTree>
    <p:extLst>
      <p:ext uri="{BB962C8B-B14F-4D97-AF65-F5344CB8AC3E}">
        <p14:creationId xmlns:p14="http://schemas.microsoft.com/office/powerpoint/2010/main" val="407389905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2252664" y="609601"/>
            <a:ext cx="7407275" cy="1355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eaLnBrk="1">
              <a:buClrTx/>
              <a:buFontTx/>
              <a:buNone/>
            </a:pPr>
            <a:r>
              <a:rPr lang="fr-FR" sz="4000">
                <a:solidFill>
                  <a:srgbClr val="A6B727"/>
                </a:solidFill>
              </a:rPr>
              <a:t>LOD</a:t>
            </a:r>
          </a:p>
          <a:p>
            <a:pPr eaLnBrk="1">
              <a:buClrTx/>
              <a:buFontTx/>
              <a:buNone/>
            </a:pPr>
            <a:r>
              <a:rPr lang="fr-FR" sz="4000">
                <a:solidFill>
                  <a:srgbClr val="A6B727"/>
                </a:solidFill>
                <a:latin typeface="Corbel" panose="020B0503020204020204" pitchFamily="34" charset="0"/>
              </a:rPr>
              <a:t> </a:t>
            </a:r>
          </a:p>
        </p:txBody>
      </p:sp>
      <p:sp>
        <p:nvSpPr>
          <p:cNvPr id="26626" name="Rectangle 2"/>
          <p:cNvSpPr>
            <a:spLocks noChangeArrowheads="1"/>
          </p:cNvSpPr>
          <p:nvPr/>
        </p:nvSpPr>
        <p:spPr bwMode="auto">
          <a:xfrm>
            <a:off x="2279650" y="260350"/>
            <a:ext cx="28194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eaLnBrk="1">
              <a:buClrTx/>
              <a:buFontTx/>
              <a:buNone/>
            </a:pPr>
            <a:r>
              <a:rPr lang="fr-FR" b="1">
                <a:solidFill>
                  <a:srgbClr val="FF0000"/>
                </a:solidFill>
              </a:rPr>
              <a:t>2) Level of development </a:t>
            </a:r>
          </a:p>
        </p:txBody>
      </p:sp>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629" y="2632077"/>
            <a:ext cx="11103428" cy="387848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28" name="Text Box 4"/>
          <p:cNvSpPr txBox="1">
            <a:spLocks noChangeArrowheads="1"/>
          </p:cNvSpPr>
          <p:nvPr/>
        </p:nvSpPr>
        <p:spPr bwMode="auto">
          <a:xfrm>
            <a:off x="1739901" y="1295401"/>
            <a:ext cx="8640763" cy="85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eaLnBrk="1">
              <a:lnSpc>
                <a:spcPct val="93000"/>
              </a:lnSpc>
              <a:buClrTx/>
              <a:buFontTx/>
              <a:buNone/>
            </a:pPr>
            <a:r>
              <a:rPr lang="fr-FR">
                <a:solidFill>
                  <a:srgbClr val="000000"/>
                </a:solidFill>
              </a:rPr>
              <a:t>Below is graphic representation of the concept. As the LOD increases we get more information about the beam, although graphically that may not indicate a huge jump such as between LOD 200 and 300.</a:t>
            </a:r>
          </a:p>
        </p:txBody>
      </p:sp>
      <p:sp>
        <p:nvSpPr>
          <p:cNvPr id="2" name="Footer Placeholder 1"/>
          <p:cNvSpPr>
            <a:spLocks noGrp="1"/>
          </p:cNvSpPr>
          <p:nvPr>
            <p:ph type="ftr" sz="quarter" idx="11"/>
          </p:nvPr>
        </p:nvSpPr>
        <p:spPr/>
        <p:txBody>
          <a:bodyPr/>
          <a:lstStyle/>
          <a:p>
            <a:r>
              <a:rPr lang="fa-IR" smtClean="0"/>
              <a:t>مسائل فنی حقوقی مدلسازی اطلاعات ساختمان در شناسنامه فنی ملکی-دکتر مهدی روانشادنیا</a:t>
            </a:r>
            <a:endParaRPr lang="en-US" dirty="0"/>
          </a:p>
        </p:txBody>
      </p:sp>
      <p:sp>
        <p:nvSpPr>
          <p:cNvPr id="3" name="Slide Number Placeholder 2"/>
          <p:cNvSpPr>
            <a:spLocks noGrp="1"/>
          </p:cNvSpPr>
          <p:nvPr>
            <p:ph type="sldNum" sz="quarter" idx="12"/>
          </p:nvPr>
        </p:nvSpPr>
        <p:spPr/>
        <p:txBody>
          <a:bodyPr/>
          <a:lstStyle/>
          <a:p>
            <a:fld id="{6D22F896-40B5-4ADD-8801-0D06FADFA095}" type="slidenum">
              <a:rPr lang="en-US" smtClean="0"/>
              <a:t>39</a:t>
            </a:fld>
            <a:endParaRPr lang="en-US" dirty="0"/>
          </a:p>
        </p:txBody>
      </p:sp>
    </p:spTree>
    <p:extLst>
      <p:ext uri="{BB962C8B-B14F-4D97-AF65-F5344CB8AC3E}">
        <p14:creationId xmlns:p14="http://schemas.microsoft.com/office/powerpoint/2010/main" val="44033277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cs typeface="B Titr" panose="00000700000000000000" pitchFamily="2" charset="-78"/>
              </a:rPr>
              <a:t>فرایند ساخت ساختمان در ایران</a:t>
            </a:r>
            <a:endParaRPr lang="fa-IR" dirty="0">
              <a:cs typeface="B Titr" panose="00000700000000000000" pitchFamily="2" charset="-78"/>
            </a:endParaRPr>
          </a:p>
        </p:txBody>
      </p:sp>
      <p:sp>
        <p:nvSpPr>
          <p:cNvPr id="3" name="Subtitle 2"/>
          <p:cNvSpPr>
            <a:spLocks noGrp="1"/>
          </p:cNvSpPr>
          <p:nvPr>
            <p:ph type="subTitle" idx="1"/>
          </p:nvPr>
        </p:nvSpPr>
        <p:spPr/>
        <p:txBody>
          <a:bodyPr/>
          <a:lstStyle/>
          <a:p>
            <a:endParaRPr lang="fa-IR"/>
          </a:p>
        </p:txBody>
      </p:sp>
      <p:sp>
        <p:nvSpPr>
          <p:cNvPr id="4" name="Footer Placeholder 3"/>
          <p:cNvSpPr>
            <a:spLocks noGrp="1"/>
          </p:cNvSpPr>
          <p:nvPr>
            <p:ph type="ftr" sz="quarter" idx="11"/>
          </p:nvPr>
        </p:nvSpPr>
        <p:spPr/>
        <p:txBody>
          <a:bodyPr/>
          <a:lstStyle/>
          <a:p>
            <a:r>
              <a:rPr lang="fa-IR" smtClean="0"/>
              <a:t>مسائل فنی حقوقی مدلسازی اطلاعات ساختمان در شناسنامه فنی ملکی-دکتر مهدی روانشادنیا</a:t>
            </a:r>
            <a:endParaRPr lang="fa-IR"/>
          </a:p>
        </p:txBody>
      </p:sp>
      <p:sp>
        <p:nvSpPr>
          <p:cNvPr id="5" name="Slide Number Placeholder 4"/>
          <p:cNvSpPr>
            <a:spLocks noGrp="1"/>
          </p:cNvSpPr>
          <p:nvPr>
            <p:ph type="sldNum" sz="quarter" idx="12"/>
          </p:nvPr>
        </p:nvSpPr>
        <p:spPr/>
        <p:txBody>
          <a:bodyPr/>
          <a:lstStyle/>
          <a:p>
            <a:fld id="{E2BB568A-7F3C-4FF5-991B-8C6374CD5618}" type="slidenum">
              <a:rPr lang="fa-IR" smtClean="0"/>
              <a:t>4</a:t>
            </a:fld>
            <a:endParaRPr lang="fa-IR"/>
          </a:p>
        </p:txBody>
      </p:sp>
    </p:spTree>
    <p:extLst>
      <p:ext uri="{BB962C8B-B14F-4D97-AF65-F5344CB8AC3E}">
        <p14:creationId xmlns:p14="http://schemas.microsoft.com/office/powerpoint/2010/main" val="42222926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2252664" y="609601"/>
            <a:ext cx="7407275" cy="1355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eaLnBrk="1">
              <a:buClrTx/>
              <a:buFontTx/>
              <a:buNone/>
            </a:pPr>
            <a:r>
              <a:rPr lang="fr-FR" sz="4000">
                <a:solidFill>
                  <a:srgbClr val="A6B727"/>
                </a:solidFill>
              </a:rPr>
              <a:t>LOD Too ! </a:t>
            </a:r>
          </a:p>
          <a:p>
            <a:pPr eaLnBrk="1">
              <a:buClrTx/>
              <a:buFontTx/>
              <a:buNone/>
            </a:pPr>
            <a:r>
              <a:rPr lang="fr-FR" sz="4000">
                <a:solidFill>
                  <a:srgbClr val="A6B727"/>
                </a:solidFill>
                <a:latin typeface="Corbel" panose="020B0503020204020204" pitchFamily="34" charset="0"/>
              </a:rPr>
              <a:t> </a:t>
            </a:r>
          </a:p>
        </p:txBody>
      </p:sp>
      <p:sp>
        <p:nvSpPr>
          <p:cNvPr id="27650" name="Rectangle 2"/>
          <p:cNvSpPr>
            <a:spLocks noChangeArrowheads="1"/>
          </p:cNvSpPr>
          <p:nvPr/>
        </p:nvSpPr>
        <p:spPr bwMode="auto">
          <a:xfrm>
            <a:off x="2279650" y="260350"/>
            <a:ext cx="28194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eaLnBrk="1">
              <a:buClrTx/>
              <a:buFontTx/>
              <a:buNone/>
            </a:pPr>
            <a:r>
              <a:rPr lang="fr-FR" b="1">
                <a:solidFill>
                  <a:srgbClr val="FF0000"/>
                </a:solidFill>
              </a:rPr>
              <a:t>2) Level of detail </a:t>
            </a:r>
          </a:p>
        </p:txBody>
      </p:sp>
      <p:sp>
        <p:nvSpPr>
          <p:cNvPr id="27651" name="Text Box 3"/>
          <p:cNvSpPr txBox="1">
            <a:spLocks noChangeArrowheads="1"/>
          </p:cNvSpPr>
          <p:nvPr/>
        </p:nvSpPr>
        <p:spPr bwMode="auto">
          <a:xfrm>
            <a:off x="1739901" y="1295401"/>
            <a:ext cx="8640763" cy="85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eaLnBrk="1">
              <a:lnSpc>
                <a:spcPct val="93000"/>
              </a:lnSpc>
              <a:buClrTx/>
              <a:buFontTx/>
              <a:buNone/>
            </a:pPr>
            <a:r>
              <a:rPr lang="fr-FR">
                <a:solidFill>
                  <a:srgbClr val="000000"/>
                </a:solidFill>
              </a:rPr>
              <a:t>Level of Detail refers to the amount of information provided. With level of detail, it is assumed that all the provided information is relevant to the project and can be relied upon with certainty.</a:t>
            </a:r>
          </a:p>
        </p:txBody>
      </p:sp>
      <p:pic>
        <p:nvPicPr>
          <p:cNvPr id="276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371" y="2151062"/>
            <a:ext cx="10831286" cy="461985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p:cNvSpPr>
            <a:spLocks noGrp="1"/>
          </p:cNvSpPr>
          <p:nvPr>
            <p:ph type="ftr" sz="quarter" idx="11"/>
          </p:nvPr>
        </p:nvSpPr>
        <p:spPr/>
        <p:txBody>
          <a:bodyPr/>
          <a:lstStyle/>
          <a:p>
            <a:r>
              <a:rPr lang="fa-IR" smtClean="0"/>
              <a:t>مسائل فنی حقوقی مدلسازی اطلاعات ساختمان در شناسنامه فنی ملکی-دکتر مهدی روانشادنیا</a:t>
            </a:r>
            <a:endParaRPr lang="en-US" dirty="0"/>
          </a:p>
        </p:txBody>
      </p:sp>
      <p:sp>
        <p:nvSpPr>
          <p:cNvPr id="3" name="Slide Number Placeholder 2"/>
          <p:cNvSpPr>
            <a:spLocks noGrp="1"/>
          </p:cNvSpPr>
          <p:nvPr>
            <p:ph type="sldNum" sz="quarter" idx="12"/>
          </p:nvPr>
        </p:nvSpPr>
        <p:spPr/>
        <p:txBody>
          <a:bodyPr/>
          <a:lstStyle/>
          <a:p>
            <a:fld id="{6D22F896-40B5-4ADD-8801-0D06FADFA095}" type="slidenum">
              <a:rPr lang="en-US" smtClean="0"/>
              <a:t>40</a:t>
            </a:fld>
            <a:endParaRPr lang="en-US" dirty="0"/>
          </a:p>
        </p:txBody>
      </p:sp>
    </p:spTree>
    <p:extLst>
      <p:ext uri="{BB962C8B-B14F-4D97-AF65-F5344CB8AC3E}">
        <p14:creationId xmlns:p14="http://schemas.microsoft.com/office/powerpoint/2010/main" val="334374401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458" y="1038498"/>
            <a:ext cx="11549742" cy="561902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78" name="AutoShape 2"/>
          <p:cNvSpPr>
            <a:spLocks noChangeArrowheads="1"/>
          </p:cNvSpPr>
          <p:nvPr/>
        </p:nvSpPr>
        <p:spPr bwMode="auto">
          <a:xfrm>
            <a:off x="337458" y="0"/>
            <a:ext cx="11854542" cy="520700"/>
          </a:xfrm>
          <a:custGeom>
            <a:avLst/>
            <a:gdLst>
              <a:gd name="G0" fmla="+- 21600 0 0"/>
              <a:gd name="G1" fmla="+- 1 0 0"/>
              <a:gd name="G2" fmla="+- 65535 0 0"/>
              <a:gd name="G3" fmla="*/ 1 16385 2"/>
              <a:gd name="G4" fmla="*/ 1 50009 48160"/>
              <a:gd name="T0" fmla="*/ 0 w 21600"/>
              <a:gd name="T1" fmla="*/ 0 h 21600"/>
              <a:gd name="T2" fmla="*/ 2147483646 w 21600"/>
              <a:gd name="T3" fmla="*/ 0 h 21600"/>
              <a:gd name="T4" fmla="*/ 2147483646 w 21600"/>
              <a:gd name="T5" fmla="*/ 302590462 h 21600"/>
              <a:gd name="T6" fmla="*/ 0 w 21600"/>
              <a:gd name="T7" fmla="*/ 302590462 h 21600"/>
              <a:gd name="T8" fmla="*/ 0 w 21600"/>
              <a:gd name="T9" fmla="*/ 0 h 21600"/>
              <a:gd name="T10" fmla="*/ 0 w 21600"/>
              <a:gd name="T11" fmla="*/ 0 h 21600"/>
              <a:gd name="T12" fmla="*/ 21600 w 21600"/>
              <a:gd name="T13" fmla="*/ 21600 h 21600"/>
            </a:gdLst>
            <a:ahLst/>
            <a:cxnLst>
              <a:cxn ang="0">
                <a:pos x="T0" y="T1"/>
              </a:cxn>
              <a:cxn ang="0">
                <a:pos x="T2" y="T3"/>
              </a:cxn>
              <a:cxn ang="0">
                <a:pos x="T4" y="T5"/>
              </a:cxn>
              <a:cxn ang="0">
                <a:pos x="T6" y="T7"/>
              </a:cxn>
              <a:cxn ang="0">
                <a:pos x="T8" y="T9"/>
              </a:cxn>
            </a:cxnLst>
            <a:rect l="T10" t="T11" r="T12" b="T13"/>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algn="ctr" eaLnBrk="1">
              <a:buClrTx/>
              <a:buFontTx/>
              <a:buNone/>
            </a:pPr>
            <a:r>
              <a:rPr lang="fa-IR" sz="3600" b="1" dirty="0" smtClean="0">
                <a:solidFill>
                  <a:schemeClr val="accent1"/>
                </a:solidFill>
                <a:cs typeface="B Titr" panose="00000700000000000000" pitchFamily="2" charset="-78"/>
              </a:rPr>
              <a:t>سطح بلوغ</a:t>
            </a:r>
            <a:r>
              <a:rPr lang="en-US" sz="3600" b="1" dirty="0" smtClean="0">
                <a:solidFill>
                  <a:schemeClr val="accent1"/>
                </a:solidFill>
                <a:cs typeface="B Titr" panose="00000700000000000000" pitchFamily="2" charset="-78"/>
              </a:rPr>
              <a:t> BIM </a:t>
            </a:r>
          </a:p>
          <a:p>
            <a:pPr algn="ctr"/>
            <a:r>
              <a:rPr lang="fr-FR" sz="3600" b="1" dirty="0">
                <a:solidFill>
                  <a:srgbClr val="FF0000"/>
                </a:solidFill>
              </a:rPr>
              <a:t>BIM MATURITY LEVEL</a:t>
            </a:r>
            <a:endParaRPr lang="fr-FR" sz="3600" b="1" dirty="0">
              <a:solidFill>
                <a:schemeClr val="accent1"/>
              </a:solidFill>
              <a:cs typeface="B Titr" panose="00000700000000000000" pitchFamily="2" charset="-78"/>
            </a:endParaRPr>
          </a:p>
        </p:txBody>
      </p:sp>
      <p:sp>
        <p:nvSpPr>
          <p:cNvPr id="2" name="Footer Placeholder 1"/>
          <p:cNvSpPr>
            <a:spLocks noGrp="1"/>
          </p:cNvSpPr>
          <p:nvPr>
            <p:ph type="ftr" sz="quarter" idx="11"/>
          </p:nvPr>
        </p:nvSpPr>
        <p:spPr/>
        <p:txBody>
          <a:bodyPr/>
          <a:lstStyle/>
          <a:p>
            <a:r>
              <a:rPr lang="fa-IR" smtClean="0"/>
              <a:t>مسائل فنی حقوقی مدلسازی اطلاعات ساختمان در شناسنامه فنی ملکی-دکتر مهدی روانشادنیا</a:t>
            </a:r>
            <a:endParaRPr lang="en-US" dirty="0"/>
          </a:p>
        </p:txBody>
      </p:sp>
      <p:sp>
        <p:nvSpPr>
          <p:cNvPr id="3" name="Slide Number Placeholder 2"/>
          <p:cNvSpPr>
            <a:spLocks noGrp="1"/>
          </p:cNvSpPr>
          <p:nvPr>
            <p:ph type="sldNum" sz="quarter" idx="12"/>
          </p:nvPr>
        </p:nvSpPr>
        <p:spPr/>
        <p:txBody>
          <a:bodyPr/>
          <a:lstStyle/>
          <a:p>
            <a:fld id="{6D22F896-40B5-4ADD-8801-0D06FADFA095}" type="slidenum">
              <a:rPr lang="en-US" smtClean="0"/>
              <a:t>41</a:t>
            </a:fld>
            <a:endParaRPr lang="en-US" dirty="0"/>
          </a:p>
        </p:txBody>
      </p:sp>
    </p:spTree>
    <p:extLst>
      <p:ext uri="{BB962C8B-B14F-4D97-AF65-F5344CB8AC3E}">
        <p14:creationId xmlns:p14="http://schemas.microsoft.com/office/powerpoint/2010/main" val="37271347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930" y="0"/>
            <a:ext cx="11219621" cy="607422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p:cNvSpPr>
            <a:spLocks noGrp="1"/>
          </p:cNvSpPr>
          <p:nvPr>
            <p:ph type="ftr" sz="quarter" idx="11"/>
          </p:nvPr>
        </p:nvSpPr>
        <p:spPr/>
        <p:txBody>
          <a:bodyPr/>
          <a:lstStyle/>
          <a:p>
            <a:r>
              <a:rPr lang="fa-IR" smtClean="0"/>
              <a:t>مسائل فنی حقوقی مدلسازی اطلاعات ساختمان در شناسنامه فنی ملکی-دکتر مهدی روانشادنیا</a:t>
            </a:r>
            <a:endParaRPr lang="en-US" dirty="0"/>
          </a:p>
        </p:txBody>
      </p:sp>
      <p:sp>
        <p:nvSpPr>
          <p:cNvPr id="3" name="Slide Number Placeholder 2"/>
          <p:cNvSpPr>
            <a:spLocks noGrp="1"/>
          </p:cNvSpPr>
          <p:nvPr>
            <p:ph type="sldNum" sz="quarter" idx="12"/>
          </p:nvPr>
        </p:nvSpPr>
        <p:spPr/>
        <p:txBody>
          <a:bodyPr/>
          <a:lstStyle/>
          <a:p>
            <a:fld id="{6D22F896-40B5-4ADD-8801-0D06FADFA095}" type="slidenum">
              <a:rPr lang="en-US" smtClean="0"/>
              <a:t>42</a:t>
            </a:fld>
            <a:endParaRPr lang="en-US" dirty="0"/>
          </a:p>
        </p:txBody>
      </p:sp>
    </p:spTree>
    <p:extLst>
      <p:ext uri="{BB962C8B-B14F-4D97-AF65-F5344CB8AC3E}">
        <p14:creationId xmlns:p14="http://schemas.microsoft.com/office/powerpoint/2010/main" val="111719809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Titr" panose="00000700000000000000" pitchFamily="2" charset="-78"/>
              </a:rPr>
              <a:t>مدلسازی اطلاعات ساختمان</a:t>
            </a:r>
            <a:r>
              <a:rPr lang="fa-IR" dirty="0">
                <a:cs typeface="B Titr" panose="00000700000000000000" pitchFamily="2" charset="-78"/>
              </a:rPr>
              <a:t> </a:t>
            </a:r>
            <a:r>
              <a:rPr lang="fa-IR" dirty="0" smtClean="0">
                <a:cs typeface="B Titr" panose="00000700000000000000" pitchFamily="2" charset="-78"/>
              </a:rPr>
              <a:t>در دوره نگهداری</a:t>
            </a:r>
            <a:br>
              <a:rPr lang="fa-IR" dirty="0" smtClean="0">
                <a:cs typeface="B Titr" panose="00000700000000000000" pitchFamily="2" charset="-78"/>
              </a:rPr>
            </a:br>
            <a:endParaRPr lang="fa-IR" dirty="0">
              <a:cs typeface="B Titr" panose="00000700000000000000" pitchFamily="2" charset="-78"/>
            </a:endParaRPr>
          </a:p>
        </p:txBody>
      </p:sp>
      <p:sp>
        <p:nvSpPr>
          <p:cNvPr id="3" name="Text Placeholder 2"/>
          <p:cNvSpPr>
            <a:spLocks noGrp="1"/>
          </p:cNvSpPr>
          <p:nvPr>
            <p:ph type="body" idx="1"/>
          </p:nvPr>
        </p:nvSpPr>
        <p:spPr/>
        <p:txBody>
          <a:bodyPr/>
          <a:lstStyle/>
          <a:p>
            <a:endParaRPr lang="fa-IR"/>
          </a:p>
        </p:txBody>
      </p:sp>
      <p:sp>
        <p:nvSpPr>
          <p:cNvPr id="4" name="Footer Placeholder 3"/>
          <p:cNvSpPr>
            <a:spLocks noGrp="1"/>
          </p:cNvSpPr>
          <p:nvPr>
            <p:ph type="ftr" sz="quarter" idx="11"/>
          </p:nvPr>
        </p:nvSpPr>
        <p:spPr/>
        <p:txBody>
          <a:bodyPr/>
          <a:lstStyle/>
          <a:p>
            <a:r>
              <a:rPr lang="fa-IR" smtClean="0"/>
              <a:t>مسائل فنی حقوقی مدلسازی اطلاعات ساختمان در شناسنامه فنی ملکی-دکتر مهدی روانشادنیا</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43</a:t>
            </a:fld>
            <a:endParaRPr lang="en-US" dirty="0"/>
          </a:p>
        </p:txBody>
      </p:sp>
    </p:spTree>
    <p:extLst>
      <p:ext uri="{BB962C8B-B14F-4D97-AF65-F5344CB8AC3E}">
        <p14:creationId xmlns:p14="http://schemas.microsoft.com/office/powerpoint/2010/main" val="42942180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9663" y="2233613"/>
            <a:ext cx="7404100" cy="36877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2" name="Rectangle 2"/>
          <p:cNvSpPr>
            <a:spLocks noChangeArrowheads="1"/>
          </p:cNvSpPr>
          <p:nvPr/>
        </p:nvSpPr>
        <p:spPr bwMode="auto">
          <a:xfrm>
            <a:off x="1263990" y="84138"/>
            <a:ext cx="9635446" cy="1355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algn="ctr" eaLnBrk="1">
              <a:buClrTx/>
              <a:buFontTx/>
              <a:buNone/>
            </a:pPr>
            <a:r>
              <a:rPr lang="fa-IR" sz="4400" b="1" dirty="0" smtClean="0">
                <a:solidFill>
                  <a:schemeClr val="accent1"/>
                </a:solidFill>
                <a:cs typeface="B Titr" panose="00000700000000000000" pitchFamily="2" charset="-78"/>
              </a:rPr>
              <a:t>جایگاه مدلسازی اطلاعات در چرخه عمر پروژه</a:t>
            </a:r>
            <a:endParaRPr lang="fr-FR" sz="4400" b="1" dirty="0">
              <a:solidFill>
                <a:schemeClr val="accent1"/>
              </a:solidFill>
              <a:cs typeface="B Titr" panose="00000700000000000000" pitchFamily="2" charset="-78"/>
            </a:endParaRPr>
          </a:p>
        </p:txBody>
      </p:sp>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457" y="1251857"/>
            <a:ext cx="11015549" cy="529975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p:cNvSpPr>
            <a:spLocks noGrp="1"/>
          </p:cNvSpPr>
          <p:nvPr>
            <p:ph type="ftr" sz="quarter" idx="11"/>
          </p:nvPr>
        </p:nvSpPr>
        <p:spPr/>
        <p:txBody>
          <a:bodyPr/>
          <a:lstStyle/>
          <a:p>
            <a:r>
              <a:rPr lang="fa-IR" smtClean="0"/>
              <a:t>مسائل فنی حقوقی مدلسازی اطلاعات ساختمان در شناسنامه فنی ملکی-دکتر مهدی روانشادنیا</a:t>
            </a:r>
            <a:endParaRPr lang="en-US" dirty="0"/>
          </a:p>
        </p:txBody>
      </p:sp>
      <p:sp>
        <p:nvSpPr>
          <p:cNvPr id="3" name="Slide Number Placeholder 2"/>
          <p:cNvSpPr>
            <a:spLocks noGrp="1"/>
          </p:cNvSpPr>
          <p:nvPr>
            <p:ph type="sldNum" sz="quarter" idx="12"/>
          </p:nvPr>
        </p:nvSpPr>
        <p:spPr/>
        <p:txBody>
          <a:bodyPr/>
          <a:lstStyle/>
          <a:p>
            <a:fld id="{6D22F896-40B5-4ADD-8801-0D06FADFA095}" type="slidenum">
              <a:rPr lang="en-US" smtClean="0"/>
              <a:t>44</a:t>
            </a:fld>
            <a:endParaRPr lang="en-US" dirty="0"/>
          </a:p>
        </p:txBody>
      </p:sp>
    </p:spTree>
    <p:extLst>
      <p:ext uri="{BB962C8B-B14F-4D97-AF65-F5344CB8AC3E}">
        <p14:creationId xmlns:p14="http://schemas.microsoft.com/office/powerpoint/2010/main" val="145982010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ذینفعان مدلسازی اطلاعات ساختمان</a:t>
            </a:r>
            <a:endParaRPr lang="fa-IR" dirty="0"/>
          </a:p>
        </p:txBody>
      </p:sp>
      <p:sp>
        <p:nvSpPr>
          <p:cNvPr id="4" name="Footer Placeholder 3"/>
          <p:cNvSpPr>
            <a:spLocks noGrp="1"/>
          </p:cNvSpPr>
          <p:nvPr>
            <p:ph type="ftr" sz="quarter" idx="11"/>
          </p:nvPr>
        </p:nvSpPr>
        <p:spPr/>
        <p:txBody>
          <a:bodyPr/>
          <a:lstStyle/>
          <a:p>
            <a:r>
              <a:rPr lang="fa-IR" smtClean="0"/>
              <a:t>مسائل فنی حقوقی مدلسازی اطلاعات ساختمان در شناسنامه فنی ملکی-دکتر مهدی روانشادنیا</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45</a:t>
            </a:fld>
            <a:endParaRPr lang="en-US" dirty="0"/>
          </a:p>
        </p:txBody>
      </p:sp>
      <p:pic>
        <p:nvPicPr>
          <p:cNvPr id="6" name="Picture 4"/>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48344" y="1012371"/>
            <a:ext cx="11004662" cy="584562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32702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p:cNvPicPr>
            <a:picLocks noChangeAspect="1" noChangeArrowheads="1"/>
          </p:cNvPicPr>
          <p:nvPr/>
        </p:nvPicPr>
        <p:blipFill>
          <a:blip r:embed="rId3">
            <a:extLst>
              <a:ext uri="{28A0092B-C50C-407E-A947-70E740481C1C}">
                <a14:useLocalDpi xmlns:a14="http://schemas.microsoft.com/office/drawing/2010/main" val="0"/>
              </a:ext>
            </a:extLst>
          </a:blip>
          <a:srcRect t="5019"/>
          <a:stretch>
            <a:fillRect/>
          </a:stretch>
        </p:blipFill>
        <p:spPr bwMode="auto">
          <a:xfrm>
            <a:off x="272143" y="936625"/>
            <a:ext cx="11244943" cy="5543550"/>
          </a:xfrm>
          <a:prstGeom prst="rect">
            <a:avLst/>
          </a:prstGeom>
          <a:noFill/>
          <a:ln>
            <a:noFill/>
          </a:ln>
          <a:effectLst/>
          <a:extLst>
            <a:ext uri="{909E8E84-426E-40DD-AFC4-6F175D3DCCD1}">
              <a14:hiddenFill xmlns:a14="http://schemas.microsoft.com/office/drawing/2010/main">
                <a:blipFill dpi="0" rotWithShape="0">
                  <a:blip/>
                  <a:srcRect t="5019"/>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2" name="Rectangle 2"/>
          <p:cNvSpPr>
            <a:spLocks noChangeArrowheads="1"/>
          </p:cNvSpPr>
          <p:nvPr/>
        </p:nvSpPr>
        <p:spPr bwMode="auto">
          <a:xfrm>
            <a:off x="2100264" y="1"/>
            <a:ext cx="8731022" cy="7921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algn="ctr" eaLnBrk="1">
              <a:buClrTx/>
              <a:buFontTx/>
              <a:buNone/>
            </a:pPr>
            <a:r>
              <a:rPr lang="fa-IR" sz="3600" b="1" dirty="0" smtClean="0">
                <a:solidFill>
                  <a:schemeClr val="accent1"/>
                </a:solidFill>
                <a:cs typeface="B Titr" panose="00000700000000000000" pitchFamily="2" charset="-78"/>
              </a:rPr>
              <a:t>اطلاعات الزامی برای فازهای مختلف پروژه</a:t>
            </a:r>
            <a:endParaRPr lang="fr-FR" sz="3600" b="1" dirty="0">
              <a:solidFill>
                <a:schemeClr val="accent1"/>
              </a:solidFill>
              <a:cs typeface="B Titr" panose="00000700000000000000" pitchFamily="2" charset="-78"/>
            </a:endParaRPr>
          </a:p>
        </p:txBody>
      </p:sp>
      <p:sp>
        <p:nvSpPr>
          <p:cNvPr id="2" name="Footer Placeholder 1"/>
          <p:cNvSpPr>
            <a:spLocks noGrp="1"/>
          </p:cNvSpPr>
          <p:nvPr>
            <p:ph type="ftr" sz="quarter" idx="11"/>
          </p:nvPr>
        </p:nvSpPr>
        <p:spPr/>
        <p:txBody>
          <a:bodyPr/>
          <a:lstStyle/>
          <a:p>
            <a:r>
              <a:rPr lang="fa-IR" smtClean="0"/>
              <a:t>مسائل فنی حقوقی مدلسازی اطلاعات ساختمان در شناسنامه فنی ملکی-دکتر مهدی روانشادنیا</a:t>
            </a:r>
            <a:endParaRPr lang="en-US" dirty="0"/>
          </a:p>
        </p:txBody>
      </p:sp>
      <p:sp>
        <p:nvSpPr>
          <p:cNvPr id="3" name="Slide Number Placeholder 2"/>
          <p:cNvSpPr>
            <a:spLocks noGrp="1"/>
          </p:cNvSpPr>
          <p:nvPr>
            <p:ph type="sldNum" sz="quarter" idx="12"/>
          </p:nvPr>
        </p:nvSpPr>
        <p:spPr/>
        <p:txBody>
          <a:bodyPr/>
          <a:lstStyle/>
          <a:p>
            <a:fld id="{6D22F896-40B5-4ADD-8801-0D06FADFA095}" type="slidenum">
              <a:rPr lang="en-US" smtClean="0"/>
              <a:t>46</a:t>
            </a:fld>
            <a:endParaRPr lang="en-US" dirty="0"/>
          </a:p>
        </p:txBody>
      </p:sp>
    </p:spTree>
    <p:extLst>
      <p:ext uri="{BB962C8B-B14F-4D97-AF65-F5344CB8AC3E}">
        <p14:creationId xmlns:p14="http://schemas.microsoft.com/office/powerpoint/2010/main" val="70428898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0924" y="792164"/>
            <a:ext cx="10097600" cy="53990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46" name="Rectangle 2"/>
          <p:cNvSpPr>
            <a:spLocks noChangeArrowheads="1"/>
          </p:cNvSpPr>
          <p:nvPr/>
        </p:nvSpPr>
        <p:spPr bwMode="auto">
          <a:xfrm>
            <a:off x="4429807" y="194584"/>
            <a:ext cx="5711825"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eaLnBrk="1">
              <a:buClrTx/>
              <a:buFontTx/>
              <a:buNone/>
            </a:pPr>
            <a:r>
              <a:rPr lang="fa-IR" sz="2800" b="1" dirty="0" smtClean="0">
                <a:solidFill>
                  <a:schemeClr val="accent1"/>
                </a:solidFill>
                <a:cs typeface="B Titr" panose="00000700000000000000" pitchFamily="2" charset="-78"/>
              </a:rPr>
              <a:t>زمینه های کاربرد در دوره نگهداری</a:t>
            </a:r>
            <a:endParaRPr lang="fr-FR" sz="2800" b="1" dirty="0">
              <a:solidFill>
                <a:schemeClr val="accent1"/>
              </a:solidFill>
              <a:cs typeface="B Titr" panose="00000700000000000000" pitchFamily="2" charset="-78"/>
            </a:endParaRPr>
          </a:p>
        </p:txBody>
      </p:sp>
      <p:sp>
        <p:nvSpPr>
          <p:cNvPr id="2" name="Footer Placeholder 1"/>
          <p:cNvSpPr>
            <a:spLocks noGrp="1"/>
          </p:cNvSpPr>
          <p:nvPr>
            <p:ph type="ftr" sz="quarter" idx="11"/>
          </p:nvPr>
        </p:nvSpPr>
        <p:spPr/>
        <p:txBody>
          <a:bodyPr/>
          <a:lstStyle/>
          <a:p>
            <a:r>
              <a:rPr lang="fa-IR" smtClean="0"/>
              <a:t>مسائل فنی حقوقی مدلسازی اطلاعات ساختمان در شناسنامه فنی ملکی-دکتر مهدی روانشادنیا</a:t>
            </a:r>
            <a:endParaRPr lang="en-US" dirty="0"/>
          </a:p>
        </p:txBody>
      </p:sp>
      <p:sp>
        <p:nvSpPr>
          <p:cNvPr id="3" name="Slide Number Placeholder 2"/>
          <p:cNvSpPr>
            <a:spLocks noGrp="1"/>
          </p:cNvSpPr>
          <p:nvPr>
            <p:ph type="sldNum" sz="quarter" idx="12"/>
          </p:nvPr>
        </p:nvSpPr>
        <p:spPr/>
        <p:txBody>
          <a:bodyPr/>
          <a:lstStyle/>
          <a:p>
            <a:fld id="{6D22F896-40B5-4ADD-8801-0D06FADFA095}" type="slidenum">
              <a:rPr lang="en-US" smtClean="0"/>
              <a:t>47</a:t>
            </a:fld>
            <a:endParaRPr lang="en-US" dirty="0"/>
          </a:p>
        </p:txBody>
      </p:sp>
    </p:spTree>
    <p:extLst>
      <p:ext uri="{BB962C8B-B14F-4D97-AF65-F5344CB8AC3E}">
        <p14:creationId xmlns:p14="http://schemas.microsoft.com/office/powerpoint/2010/main" val="72494321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AutoShape 1"/>
          <p:cNvSpPr>
            <a:spLocks noChangeArrowheads="1"/>
          </p:cNvSpPr>
          <p:nvPr/>
        </p:nvSpPr>
        <p:spPr bwMode="auto">
          <a:xfrm>
            <a:off x="2640014" y="404813"/>
            <a:ext cx="8027987" cy="336550"/>
          </a:xfrm>
          <a:custGeom>
            <a:avLst/>
            <a:gdLst>
              <a:gd name="G0" fmla="+- 21600 0 0"/>
              <a:gd name="G1" fmla="+- 1 0 0"/>
              <a:gd name="G2" fmla="+- 65535 0 0"/>
              <a:gd name="G3" fmla="*/ 1 16385 2"/>
              <a:gd name="G4" fmla="*/ 1 50009 48160"/>
              <a:gd name="T0" fmla="*/ 0 w 21600"/>
              <a:gd name="T1" fmla="*/ 0 h 21600"/>
              <a:gd name="T2" fmla="*/ 2147483647 w 21600"/>
              <a:gd name="T3" fmla="*/ 0 h 21600"/>
              <a:gd name="T4" fmla="*/ 2147483647 w 21600"/>
              <a:gd name="T5" fmla="*/ 5243792 h 21600"/>
              <a:gd name="T6" fmla="*/ 0 w 21600"/>
              <a:gd name="T7" fmla="*/ 5243792 h 21600"/>
              <a:gd name="T8" fmla="*/ 0 w 21600"/>
              <a:gd name="T9" fmla="*/ 0 h 21600"/>
              <a:gd name="T10" fmla="*/ 0 w 21600"/>
              <a:gd name="T11" fmla="*/ 0 h 21600"/>
              <a:gd name="T12" fmla="*/ 21600 w 21600"/>
              <a:gd name="T13" fmla="*/ 21600 h 21600"/>
            </a:gdLst>
            <a:ahLst/>
            <a:cxnLst>
              <a:cxn ang="0">
                <a:pos x="T0" y="T1"/>
              </a:cxn>
              <a:cxn ang="0">
                <a:pos x="T2" y="T3"/>
              </a:cxn>
              <a:cxn ang="0">
                <a:pos x="T4" y="T5"/>
              </a:cxn>
              <a:cxn ang="0">
                <a:pos x="T6" y="T7"/>
              </a:cxn>
              <a:cxn ang="0">
                <a:pos x="T8" y="T9"/>
              </a:cxn>
            </a:cxnLst>
            <a:rect l="T10" t="T11" r="T12" b="T13"/>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eaLnBrk="1">
              <a:buClrTx/>
              <a:buFontTx/>
              <a:buNone/>
            </a:pPr>
            <a:r>
              <a:rPr lang="fr-FR" sz="1600" b="1">
                <a:solidFill>
                  <a:srgbClr val="002060"/>
                </a:solidFill>
                <a:latin typeface="Comic Sans MS" panose="030F0702030302020204" pitchFamily="66" charset="0"/>
              </a:rPr>
              <a:t>Design Modelling : Energy, Lighting, Acoustic, Costs… Industry softwares.</a:t>
            </a:r>
          </a:p>
        </p:txBody>
      </p:sp>
      <p:sp>
        <p:nvSpPr>
          <p:cNvPr id="38914" name="AutoShape 2"/>
          <p:cNvSpPr>
            <a:spLocks noChangeArrowheads="1"/>
          </p:cNvSpPr>
          <p:nvPr/>
        </p:nvSpPr>
        <p:spPr bwMode="auto">
          <a:xfrm>
            <a:off x="3000376" y="3141663"/>
            <a:ext cx="1439863" cy="368300"/>
          </a:xfrm>
          <a:custGeom>
            <a:avLst/>
            <a:gdLst>
              <a:gd name="G0" fmla="+- 21600 0 0"/>
              <a:gd name="G1" fmla="+- 1 0 0"/>
              <a:gd name="G2" fmla="+- 65535 0 0"/>
              <a:gd name="G3" fmla="*/ 1 16385 2"/>
              <a:gd name="G4" fmla="*/ 1 50009 48160"/>
              <a:gd name="T0" fmla="*/ 0 w 21600"/>
              <a:gd name="T1" fmla="*/ 0 h 21600"/>
              <a:gd name="T2" fmla="*/ 95981734 w 21600"/>
              <a:gd name="T3" fmla="*/ 0 h 21600"/>
              <a:gd name="T4" fmla="*/ 95981734 w 21600"/>
              <a:gd name="T5" fmla="*/ 6279856 h 21600"/>
              <a:gd name="T6" fmla="*/ 0 w 21600"/>
              <a:gd name="T7" fmla="*/ 6279856 h 21600"/>
              <a:gd name="T8" fmla="*/ 0 w 21600"/>
              <a:gd name="T9" fmla="*/ 0 h 21600"/>
              <a:gd name="T10" fmla="*/ 0 w 21600"/>
              <a:gd name="T11" fmla="*/ 0 h 21600"/>
              <a:gd name="T12" fmla="*/ 21600 w 21600"/>
              <a:gd name="T13" fmla="*/ 21600 h 21600"/>
            </a:gdLst>
            <a:ahLst/>
            <a:cxnLst>
              <a:cxn ang="0">
                <a:pos x="T0" y="T1"/>
              </a:cxn>
              <a:cxn ang="0">
                <a:pos x="T2" y="T3"/>
              </a:cxn>
              <a:cxn ang="0">
                <a:pos x="T4" y="T5"/>
              </a:cxn>
              <a:cxn ang="0">
                <a:pos x="T6" y="T7"/>
              </a:cxn>
              <a:cxn ang="0">
                <a:pos x="T8" y="T9"/>
              </a:cxn>
            </a:cxnLst>
            <a:rect l="T10" t="T11" r="T12" b="T13"/>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eaLnBrk="1">
              <a:buClrTx/>
              <a:buFontTx/>
              <a:buNone/>
            </a:pPr>
            <a:r>
              <a:rPr lang="fr-FR">
                <a:solidFill>
                  <a:srgbClr val="000000"/>
                </a:solidFill>
                <a:latin typeface="Gill Sans MT" panose="020B0502020104020203" pitchFamily="34" charset="0"/>
              </a:rPr>
              <a:t>Archiwizard</a:t>
            </a:r>
          </a:p>
        </p:txBody>
      </p:sp>
      <p:sp>
        <p:nvSpPr>
          <p:cNvPr id="38915" name="AutoShape 3"/>
          <p:cNvSpPr>
            <a:spLocks noChangeArrowheads="1"/>
          </p:cNvSpPr>
          <p:nvPr/>
        </p:nvSpPr>
        <p:spPr bwMode="auto">
          <a:xfrm>
            <a:off x="3432176" y="5661025"/>
            <a:ext cx="1763713" cy="368300"/>
          </a:xfrm>
          <a:custGeom>
            <a:avLst/>
            <a:gdLst>
              <a:gd name="G0" fmla="+- 21600 0 0"/>
              <a:gd name="G1" fmla="+- 1 0 0"/>
              <a:gd name="G2" fmla="+- 65535 0 0"/>
              <a:gd name="G3" fmla="*/ 1 16385 2"/>
              <a:gd name="G4" fmla="*/ 1 50009 48160"/>
              <a:gd name="T0" fmla="*/ 0 w 21600"/>
              <a:gd name="T1" fmla="*/ 0 h 21600"/>
              <a:gd name="T2" fmla="*/ 82311751 w 21600"/>
              <a:gd name="T3" fmla="*/ 0 h 21600"/>
              <a:gd name="T4" fmla="*/ 82311751 w 21600"/>
              <a:gd name="T5" fmla="*/ 6279856 h 21600"/>
              <a:gd name="T6" fmla="*/ 0 w 21600"/>
              <a:gd name="T7" fmla="*/ 6279856 h 21600"/>
              <a:gd name="T8" fmla="*/ 0 w 21600"/>
              <a:gd name="T9" fmla="*/ 0 h 21600"/>
              <a:gd name="T10" fmla="*/ 0 w 21600"/>
              <a:gd name="T11" fmla="*/ 0 h 21600"/>
              <a:gd name="T12" fmla="*/ 21600 w 21600"/>
              <a:gd name="T13" fmla="*/ 21600 h 21600"/>
            </a:gdLst>
            <a:ahLst/>
            <a:cxnLst>
              <a:cxn ang="0">
                <a:pos x="T0" y="T1"/>
              </a:cxn>
              <a:cxn ang="0">
                <a:pos x="T2" y="T3"/>
              </a:cxn>
              <a:cxn ang="0">
                <a:pos x="T4" y="T5"/>
              </a:cxn>
              <a:cxn ang="0">
                <a:pos x="T6" y="T7"/>
              </a:cxn>
              <a:cxn ang="0">
                <a:pos x="T8" y="T9"/>
              </a:cxn>
            </a:cxnLst>
            <a:rect l="T10" t="T11" r="T12" b="T13"/>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eaLnBrk="1">
              <a:buClrTx/>
              <a:buFontTx/>
              <a:buNone/>
            </a:pPr>
            <a:r>
              <a:rPr lang="fr-FR" sz="1600">
                <a:solidFill>
                  <a:srgbClr val="000000"/>
                </a:solidFill>
                <a:latin typeface="Comic Sans MS" panose="030F0702030302020204" pitchFamily="66" charset="0"/>
              </a:rPr>
              <a:t>Dialux (Lighting)</a:t>
            </a:r>
            <a:r>
              <a:rPr lang="fr-FR">
                <a:solidFill>
                  <a:srgbClr val="000000"/>
                </a:solidFill>
                <a:latin typeface="Gill Sans MT" panose="020B0502020104020203" pitchFamily="34" charset="0"/>
              </a:rPr>
              <a:t> </a:t>
            </a:r>
          </a:p>
        </p:txBody>
      </p:sp>
      <p:sp>
        <p:nvSpPr>
          <p:cNvPr id="38916" name="AutoShape 4"/>
          <p:cNvSpPr>
            <a:spLocks noChangeArrowheads="1"/>
          </p:cNvSpPr>
          <p:nvPr/>
        </p:nvSpPr>
        <p:spPr bwMode="auto">
          <a:xfrm>
            <a:off x="8688388" y="1773238"/>
            <a:ext cx="1979612" cy="336550"/>
          </a:xfrm>
          <a:custGeom>
            <a:avLst/>
            <a:gdLst>
              <a:gd name="G0" fmla="+- 21600 0 0"/>
              <a:gd name="G1" fmla="+- 1 0 0"/>
              <a:gd name="G2" fmla="+- 65535 0 0"/>
              <a:gd name="G3" fmla="*/ 1 16385 2"/>
              <a:gd name="G4" fmla="*/ 1 50009 48160"/>
              <a:gd name="T0" fmla="*/ 0 w 21600"/>
              <a:gd name="T1" fmla="*/ 0 h 21600"/>
              <a:gd name="T2" fmla="*/ 181428874 w 21600"/>
              <a:gd name="T3" fmla="*/ 0 h 21600"/>
              <a:gd name="T4" fmla="*/ 181428874 w 21600"/>
              <a:gd name="T5" fmla="*/ 5243792 h 21600"/>
              <a:gd name="T6" fmla="*/ 0 w 21600"/>
              <a:gd name="T7" fmla="*/ 5243792 h 21600"/>
              <a:gd name="T8" fmla="*/ 0 w 21600"/>
              <a:gd name="T9" fmla="*/ 0 h 21600"/>
              <a:gd name="T10" fmla="*/ 0 w 21600"/>
              <a:gd name="T11" fmla="*/ 0 h 21600"/>
              <a:gd name="T12" fmla="*/ 21600 w 21600"/>
              <a:gd name="T13" fmla="*/ 21600 h 21600"/>
            </a:gdLst>
            <a:ahLst/>
            <a:cxnLst>
              <a:cxn ang="0">
                <a:pos x="T0" y="T1"/>
              </a:cxn>
              <a:cxn ang="0">
                <a:pos x="T2" y="T3"/>
              </a:cxn>
              <a:cxn ang="0">
                <a:pos x="T4" y="T5"/>
              </a:cxn>
              <a:cxn ang="0">
                <a:pos x="T6" y="T7"/>
              </a:cxn>
              <a:cxn ang="0">
                <a:pos x="T8" y="T9"/>
              </a:cxn>
            </a:cxnLst>
            <a:rect l="T10" t="T11" r="T12" b="T13"/>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eaLnBrk="1">
              <a:buClrTx/>
              <a:buFontTx/>
              <a:buNone/>
            </a:pPr>
            <a:r>
              <a:rPr lang="fr-FR" sz="1600">
                <a:solidFill>
                  <a:srgbClr val="000000"/>
                </a:solidFill>
                <a:latin typeface="Comic Sans MS" panose="030F0702030302020204" pitchFamily="66" charset="0"/>
              </a:rPr>
              <a:t>ClimaWin : Energy</a:t>
            </a:r>
          </a:p>
        </p:txBody>
      </p:sp>
      <p:pic>
        <p:nvPicPr>
          <p:cNvPr id="389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9150" y="3573464"/>
            <a:ext cx="3576638" cy="20081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1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00375" y="1052513"/>
            <a:ext cx="3805238" cy="20875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1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6226" y="2276476"/>
            <a:ext cx="1858963" cy="11795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20" name="AutoShape 8"/>
          <p:cNvSpPr>
            <a:spLocks noChangeArrowheads="1"/>
          </p:cNvSpPr>
          <p:nvPr/>
        </p:nvSpPr>
        <p:spPr bwMode="auto">
          <a:xfrm>
            <a:off x="8399463" y="3500438"/>
            <a:ext cx="2520950" cy="336550"/>
          </a:xfrm>
          <a:custGeom>
            <a:avLst/>
            <a:gdLst>
              <a:gd name="G0" fmla="+- 21600 0 0"/>
              <a:gd name="G1" fmla="+- 1 0 0"/>
              <a:gd name="G2" fmla="+- 65535 0 0"/>
              <a:gd name="G3" fmla="*/ 1 16385 2"/>
              <a:gd name="G4" fmla="*/ 1 50009 48160"/>
              <a:gd name="T0" fmla="*/ 0 w 21600"/>
              <a:gd name="T1" fmla="*/ 0 h 21600"/>
              <a:gd name="T2" fmla="*/ 294221708 w 21600"/>
              <a:gd name="T3" fmla="*/ 0 h 21600"/>
              <a:gd name="T4" fmla="*/ 294221708 w 21600"/>
              <a:gd name="T5" fmla="*/ 5243792 h 21600"/>
              <a:gd name="T6" fmla="*/ 0 w 21600"/>
              <a:gd name="T7" fmla="*/ 5243792 h 21600"/>
              <a:gd name="T8" fmla="*/ 0 w 21600"/>
              <a:gd name="T9" fmla="*/ 0 h 21600"/>
              <a:gd name="T10" fmla="*/ 0 w 21600"/>
              <a:gd name="T11" fmla="*/ 0 h 21600"/>
              <a:gd name="T12" fmla="*/ 21600 w 21600"/>
              <a:gd name="T13" fmla="*/ 21600 h 21600"/>
            </a:gdLst>
            <a:ahLst/>
            <a:cxnLst>
              <a:cxn ang="0">
                <a:pos x="T0" y="T1"/>
              </a:cxn>
              <a:cxn ang="0">
                <a:pos x="T2" y="T3"/>
              </a:cxn>
              <a:cxn ang="0">
                <a:pos x="T4" y="T5"/>
              </a:cxn>
              <a:cxn ang="0">
                <a:pos x="T6" y="T7"/>
              </a:cxn>
              <a:cxn ang="0">
                <a:pos x="T8" y="T9"/>
              </a:cxn>
            </a:cxnLst>
            <a:rect l="T10" t="T11" r="T12" b="T13"/>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eaLnBrk="1">
              <a:buClrTx/>
              <a:buFontTx/>
              <a:buNone/>
            </a:pPr>
            <a:r>
              <a:rPr lang="fr-FR" sz="1600">
                <a:solidFill>
                  <a:srgbClr val="000000"/>
                </a:solidFill>
                <a:latin typeface="Comic Sans MS" panose="030F0702030302020204" pitchFamily="66" charset="0"/>
              </a:rPr>
              <a:t>Elodie (Environment)</a:t>
            </a:r>
          </a:p>
        </p:txBody>
      </p:sp>
      <p:pic>
        <p:nvPicPr>
          <p:cNvPr id="38921"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59600" y="765176"/>
            <a:ext cx="1619250" cy="1438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22"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75500" y="3789363"/>
            <a:ext cx="2857500" cy="2552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23" name="AutoShape 11"/>
          <p:cNvSpPr>
            <a:spLocks noChangeArrowheads="1"/>
          </p:cNvSpPr>
          <p:nvPr/>
        </p:nvSpPr>
        <p:spPr bwMode="auto">
          <a:xfrm>
            <a:off x="7319963" y="6308725"/>
            <a:ext cx="2520950" cy="336550"/>
          </a:xfrm>
          <a:custGeom>
            <a:avLst/>
            <a:gdLst>
              <a:gd name="G0" fmla="+- 21600 0 0"/>
              <a:gd name="G1" fmla="+- 1 0 0"/>
              <a:gd name="G2" fmla="+- 65535 0 0"/>
              <a:gd name="G3" fmla="*/ 1 16385 2"/>
              <a:gd name="G4" fmla="*/ 1 50009 48160"/>
              <a:gd name="T0" fmla="*/ 0 w 21600"/>
              <a:gd name="T1" fmla="*/ 0 h 21600"/>
              <a:gd name="T2" fmla="*/ 294221708 w 21600"/>
              <a:gd name="T3" fmla="*/ 0 h 21600"/>
              <a:gd name="T4" fmla="*/ 294221708 w 21600"/>
              <a:gd name="T5" fmla="*/ 5243792 h 21600"/>
              <a:gd name="T6" fmla="*/ 0 w 21600"/>
              <a:gd name="T7" fmla="*/ 5243792 h 21600"/>
              <a:gd name="T8" fmla="*/ 0 w 21600"/>
              <a:gd name="T9" fmla="*/ 0 h 21600"/>
              <a:gd name="T10" fmla="*/ 0 w 21600"/>
              <a:gd name="T11" fmla="*/ 0 h 21600"/>
              <a:gd name="T12" fmla="*/ 21600 w 21600"/>
              <a:gd name="T13" fmla="*/ 21600 h 21600"/>
            </a:gdLst>
            <a:ahLst/>
            <a:cxnLst>
              <a:cxn ang="0">
                <a:pos x="T0" y="T1"/>
              </a:cxn>
              <a:cxn ang="0">
                <a:pos x="T2" y="T3"/>
              </a:cxn>
              <a:cxn ang="0">
                <a:pos x="T4" y="T5"/>
              </a:cxn>
              <a:cxn ang="0">
                <a:pos x="T6" y="T7"/>
              </a:cxn>
              <a:cxn ang="0">
                <a:pos x="T8" y="T9"/>
              </a:cxn>
            </a:cxnLst>
            <a:rect l="T10" t="T11" r="T12" b="T13"/>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eaLnBrk="1">
              <a:buClrTx/>
              <a:buFontTx/>
              <a:buNone/>
            </a:pPr>
            <a:r>
              <a:rPr lang="fr-FR" sz="1600">
                <a:solidFill>
                  <a:srgbClr val="000000"/>
                </a:solidFill>
                <a:latin typeface="Comic Sans MS" panose="030F0702030302020204" pitchFamily="66" charset="0"/>
              </a:rPr>
              <a:t> DEVISOC (Costs)</a:t>
            </a:r>
          </a:p>
        </p:txBody>
      </p:sp>
      <p:sp>
        <p:nvSpPr>
          <p:cNvPr id="2" name="Footer Placeholder 1"/>
          <p:cNvSpPr>
            <a:spLocks noGrp="1"/>
          </p:cNvSpPr>
          <p:nvPr>
            <p:ph type="ftr" sz="quarter" idx="11"/>
          </p:nvPr>
        </p:nvSpPr>
        <p:spPr/>
        <p:txBody>
          <a:bodyPr/>
          <a:lstStyle/>
          <a:p>
            <a:r>
              <a:rPr lang="fa-IR" smtClean="0"/>
              <a:t>مسائل فنی حقوقی مدلسازی اطلاعات ساختمان در شناسنامه فنی ملکی-دکتر مهدی روانشادنیا</a:t>
            </a:r>
            <a:endParaRPr lang="en-US" dirty="0"/>
          </a:p>
        </p:txBody>
      </p:sp>
      <p:sp>
        <p:nvSpPr>
          <p:cNvPr id="3" name="Slide Number Placeholder 2"/>
          <p:cNvSpPr>
            <a:spLocks noGrp="1"/>
          </p:cNvSpPr>
          <p:nvPr>
            <p:ph type="sldNum" sz="quarter" idx="12"/>
          </p:nvPr>
        </p:nvSpPr>
        <p:spPr/>
        <p:txBody>
          <a:bodyPr/>
          <a:lstStyle/>
          <a:p>
            <a:fld id="{6D22F896-40B5-4ADD-8801-0D06FADFA095}" type="slidenum">
              <a:rPr lang="en-US" smtClean="0"/>
              <a:t>48</a:t>
            </a:fld>
            <a:endParaRPr lang="en-US" dirty="0"/>
          </a:p>
        </p:txBody>
      </p:sp>
    </p:spTree>
    <p:extLst>
      <p:ext uri="{BB962C8B-B14F-4D97-AF65-F5344CB8AC3E}">
        <p14:creationId xmlns:p14="http://schemas.microsoft.com/office/powerpoint/2010/main" val="271158920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r="12289"/>
          <a:stretch>
            <a:fillRect/>
          </a:stretch>
        </p:blipFill>
        <p:spPr bwMode="auto">
          <a:xfrm>
            <a:off x="4656138" y="2636838"/>
            <a:ext cx="3384550" cy="1687512"/>
          </a:xfrm>
          <a:prstGeom prst="rect">
            <a:avLst/>
          </a:prstGeom>
          <a:noFill/>
          <a:ln>
            <a:noFill/>
          </a:ln>
          <a:effectLst/>
          <a:extLst>
            <a:ext uri="{909E8E84-426E-40DD-AFC4-6F175D3DCCD1}">
              <a14:hiddenFill xmlns:a14="http://schemas.microsoft.com/office/drawing/2010/main">
                <a:blipFill dpi="0" rotWithShape="0">
                  <a:blip/>
                  <a:srcRect r="12289"/>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4175" y="1346200"/>
            <a:ext cx="2160588" cy="1339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6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7664" y="4221164"/>
            <a:ext cx="2232025" cy="2232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6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7464" y="4645026"/>
            <a:ext cx="1584325" cy="158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65" name="Freeform 5"/>
          <p:cNvSpPr>
            <a:spLocks noChangeArrowheads="1"/>
          </p:cNvSpPr>
          <p:nvPr/>
        </p:nvSpPr>
        <p:spPr bwMode="auto">
          <a:xfrm rot="8160000">
            <a:off x="4210051" y="1963739"/>
            <a:ext cx="396875" cy="1114425"/>
          </a:xfrm>
          <a:custGeom>
            <a:avLst/>
            <a:gdLst>
              <a:gd name="G0" fmla="+- 1 0 0"/>
              <a:gd name="G1" fmla="+- 1 0 0"/>
              <a:gd name="G2" fmla="+- 1 0 0"/>
              <a:gd name="G3" fmla="+- 781 0 0"/>
              <a:gd name="G4" fmla="+- 2 0 0"/>
              <a:gd name="G5" fmla="sin 12 G4"/>
              <a:gd name="G6" fmla="+- 1 0 0"/>
              <a:gd name="G7" fmla="*/ 1 56315 61568"/>
              <a:gd name="G8" fmla="*/ 1 29071 57600"/>
              <a:gd name="G9" fmla="*/ 1 63095 51712"/>
              <a:gd name="G10" fmla="*/ G9 1 180"/>
              <a:gd name="G11" fmla="*/ G8 1 G10"/>
              <a:gd name="T0" fmla="*/ 11198551 w 2366"/>
              <a:gd name="T1" fmla="*/ 0 h 2421"/>
              <a:gd name="T2" fmla="*/ 60944803 w 2366"/>
              <a:gd name="T3" fmla="*/ 387972265 h 2421"/>
              <a:gd name="T4" fmla="*/ 66543994 w 2366"/>
              <a:gd name="T5" fmla="*/ 347500823 h 2421"/>
              <a:gd name="T6" fmla="*/ 66121958 w 2366"/>
              <a:gd name="T7" fmla="*/ 512775896 h 2421"/>
              <a:gd name="T8" fmla="*/ 44175073 w 2366"/>
              <a:gd name="T9" fmla="*/ 510021366 h 2421"/>
              <a:gd name="T10" fmla="*/ 49774432 w 2366"/>
              <a:gd name="T11" fmla="*/ 469338178 h 2421"/>
              <a:gd name="T12" fmla="*/ 0 w 2366"/>
              <a:gd name="T13" fmla="*/ 81154168 h 2421"/>
              <a:gd name="T14" fmla="*/ 11198551 w 2366"/>
              <a:gd name="T15" fmla="*/ 0 h 24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66" h="2421">
                <a:moveTo>
                  <a:pt x="398" y="0"/>
                </a:moveTo>
                <a:lnTo>
                  <a:pt x="2166" y="1831"/>
                </a:lnTo>
                <a:lnTo>
                  <a:pt x="2365" y="1640"/>
                </a:lnTo>
                <a:lnTo>
                  <a:pt x="2350" y="2420"/>
                </a:lnTo>
                <a:lnTo>
                  <a:pt x="1570" y="2407"/>
                </a:lnTo>
                <a:lnTo>
                  <a:pt x="1769" y="2215"/>
                </a:lnTo>
                <a:lnTo>
                  <a:pt x="0" y="383"/>
                </a:lnTo>
                <a:lnTo>
                  <a:pt x="398" y="0"/>
                </a:lnTo>
              </a:path>
            </a:pathLst>
          </a:custGeom>
          <a:solidFill>
            <a:srgbClr val="D88600"/>
          </a:solidFill>
          <a:ln w="93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a-IR"/>
          </a:p>
        </p:txBody>
      </p:sp>
      <p:sp>
        <p:nvSpPr>
          <p:cNvPr id="40966" name="Freeform 6"/>
          <p:cNvSpPr>
            <a:spLocks noChangeArrowheads="1"/>
          </p:cNvSpPr>
          <p:nvPr/>
        </p:nvSpPr>
        <p:spPr bwMode="auto">
          <a:xfrm rot="2760000">
            <a:off x="4321176" y="3694113"/>
            <a:ext cx="395287" cy="1074738"/>
          </a:xfrm>
          <a:custGeom>
            <a:avLst/>
            <a:gdLst>
              <a:gd name="G0" fmla="+- 3446 0 0"/>
              <a:gd name="G1" fmla="+- 1 0 0"/>
              <a:gd name="G2" fmla="+- 1 0 0"/>
              <a:gd name="G3" fmla="+- 1 0 0"/>
              <a:gd name="G4" fmla="+- 2 0 0"/>
              <a:gd name="G5" fmla="sin 12 G4"/>
              <a:gd name="G6" fmla="+- 1 0 0"/>
              <a:gd name="G7" fmla="*/ 1 56315 61568"/>
              <a:gd name="G8" fmla="*/ 1 29071 57600"/>
              <a:gd name="G9" fmla="*/ 1 63095 51712"/>
              <a:gd name="G10" fmla="*/ G9 1 180"/>
              <a:gd name="G11" fmla="*/ G8 1 G10"/>
              <a:gd name="T0" fmla="*/ 0 w 2340"/>
              <a:gd name="T1" fmla="*/ 417382361 h 2287"/>
              <a:gd name="T2" fmla="*/ 50023570 w 2340"/>
              <a:gd name="T3" fmla="*/ 43504997 h 2287"/>
              <a:gd name="T4" fmla="*/ 44601719 w 2340"/>
              <a:gd name="T5" fmla="*/ 0 h 2287"/>
              <a:gd name="T6" fmla="*/ 66745730 w 2340"/>
              <a:gd name="T7" fmla="*/ 3091690 h 2287"/>
              <a:gd name="T8" fmla="*/ 66374769 w 2340"/>
              <a:gd name="T9" fmla="*/ 174682122 h 2287"/>
              <a:gd name="T10" fmla="*/ 60924369 w 2340"/>
              <a:gd name="T11" fmla="*/ 130956257 h 2287"/>
              <a:gd name="T12" fmla="*/ 10900799 w 2340"/>
              <a:gd name="T13" fmla="*/ 504833622 h 2287"/>
              <a:gd name="T14" fmla="*/ 0 w 2340"/>
              <a:gd name="T15" fmla="*/ 417382361 h 22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0" h="2287">
                <a:moveTo>
                  <a:pt x="0" y="1890"/>
                </a:moveTo>
                <a:lnTo>
                  <a:pt x="1753" y="197"/>
                </a:lnTo>
                <a:lnTo>
                  <a:pt x="1563" y="0"/>
                </a:lnTo>
                <a:lnTo>
                  <a:pt x="2339" y="14"/>
                </a:lnTo>
                <a:lnTo>
                  <a:pt x="2326" y="791"/>
                </a:lnTo>
                <a:lnTo>
                  <a:pt x="2135" y="593"/>
                </a:lnTo>
                <a:lnTo>
                  <a:pt x="382" y="2286"/>
                </a:lnTo>
                <a:lnTo>
                  <a:pt x="0" y="1890"/>
                </a:lnTo>
              </a:path>
            </a:pathLst>
          </a:custGeom>
          <a:solidFill>
            <a:srgbClr val="D88600"/>
          </a:solidFill>
          <a:ln w="93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a-IR"/>
          </a:p>
        </p:txBody>
      </p:sp>
      <p:sp>
        <p:nvSpPr>
          <p:cNvPr id="40967" name="Freeform 7"/>
          <p:cNvSpPr>
            <a:spLocks noChangeArrowheads="1"/>
          </p:cNvSpPr>
          <p:nvPr/>
        </p:nvSpPr>
        <p:spPr bwMode="auto">
          <a:xfrm rot="13560000">
            <a:off x="7585869" y="2053432"/>
            <a:ext cx="395288" cy="1114425"/>
          </a:xfrm>
          <a:custGeom>
            <a:avLst/>
            <a:gdLst>
              <a:gd name="G0" fmla="+- 1 0 0"/>
              <a:gd name="G1" fmla="*/ 1 0 51712"/>
              <a:gd name="G2" fmla="sin 2362 G1"/>
              <a:gd name="G3" fmla="*/ 1 26153 25856"/>
              <a:gd name="G4" fmla="+- 1 0 0"/>
              <a:gd name="G5" fmla="+- 2 0 0"/>
              <a:gd name="G6" fmla="sin 12 G5"/>
              <a:gd name="G7" fmla="+- 1 0 0"/>
              <a:gd name="G8" fmla="*/ 1 56315 61568"/>
              <a:gd name="G9" fmla="*/ 1 29071 57600"/>
              <a:gd name="G10" fmla="*/ 1 63095 51712"/>
              <a:gd name="G11" fmla="*/ G10 1 180"/>
              <a:gd name="G12" fmla="*/ G9 1 G11"/>
              <a:gd name="T0" fmla="*/ 64540240 w 2420"/>
              <a:gd name="T1" fmla="*/ 87856117 h 2363"/>
              <a:gd name="T2" fmla="*/ 15634744 w 2420"/>
              <a:gd name="T3" fmla="*/ 481539600 h 2363"/>
              <a:gd name="T4" fmla="*/ 20730843 w 2420"/>
              <a:gd name="T5" fmla="*/ 525356357 h 2363"/>
              <a:gd name="T6" fmla="*/ 0 w 2420"/>
              <a:gd name="T7" fmla="*/ 522242758 h 2363"/>
              <a:gd name="T8" fmla="*/ 346775 w 2420"/>
              <a:gd name="T9" fmla="*/ 349421993 h 2363"/>
              <a:gd name="T10" fmla="*/ 5442873 w 2420"/>
              <a:gd name="T11" fmla="*/ 393461352 h 2363"/>
              <a:gd name="T12" fmla="*/ 54348206 w 2420"/>
              <a:gd name="T13" fmla="*/ 0 h 2363"/>
              <a:gd name="T14" fmla="*/ 64540240 w 2420"/>
              <a:gd name="T15" fmla="*/ 87856117 h 23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20" h="2363">
                <a:moveTo>
                  <a:pt x="2419" y="395"/>
                </a:moveTo>
                <a:lnTo>
                  <a:pt x="586" y="2165"/>
                </a:lnTo>
                <a:lnTo>
                  <a:pt x="777" y="2362"/>
                </a:lnTo>
                <a:lnTo>
                  <a:pt x="0" y="2348"/>
                </a:lnTo>
                <a:lnTo>
                  <a:pt x="13" y="1571"/>
                </a:lnTo>
                <a:lnTo>
                  <a:pt x="204" y="1769"/>
                </a:lnTo>
                <a:lnTo>
                  <a:pt x="2037" y="0"/>
                </a:lnTo>
                <a:lnTo>
                  <a:pt x="2419" y="395"/>
                </a:lnTo>
              </a:path>
            </a:pathLst>
          </a:custGeom>
          <a:solidFill>
            <a:srgbClr val="D88600"/>
          </a:solidFill>
          <a:ln w="93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a-IR"/>
          </a:p>
        </p:txBody>
      </p:sp>
      <p:sp>
        <p:nvSpPr>
          <p:cNvPr id="40968" name="Freeform 8"/>
          <p:cNvSpPr>
            <a:spLocks noChangeArrowheads="1"/>
          </p:cNvSpPr>
          <p:nvPr/>
        </p:nvSpPr>
        <p:spPr bwMode="auto">
          <a:xfrm rot="18720000">
            <a:off x="7721601" y="4202114"/>
            <a:ext cx="396875" cy="1114425"/>
          </a:xfrm>
          <a:custGeom>
            <a:avLst/>
            <a:gdLst>
              <a:gd name="G0" fmla="+- 1 0 0"/>
              <a:gd name="G1" fmla="+- 1 0 0"/>
              <a:gd name="G2" fmla="*/ 1 0 51712"/>
              <a:gd name="G3" fmla="+- 594 0 0"/>
              <a:gd name="G4" fmla="cos G2 G3"/>
              <a:gd name="G5" fmla="+- 1 0 0"/>
              <a:gd name="G6" fmla="+- 2 0 0"/>
              <a:gd name="G7" fmla="sin 12 G6"/>
              <a:gd name="G8" fmla="+- 1 0 0"/>
              <a:gd name="G9" fmla="*/ 1 56315 61568"/>
              <a:gd name="G10" fmla="*/ 1 29071 57600"/>
              <a:gd name="G11" fmla="*/ 1 63095 51712"/>
              <a:gd name="G12" fmla="*/ G11 1 180"/>
              <a:gd name="G13" fmla="*/ G10 1 G12"/>
              <a:gd name="T0" fmla="*/ 53885476 w 2487"/>
              <a:gd name="T1" fmla="*/ 535089723 h 2320"/>
              <a:gd name="T2" fmla="*/ 5704340 w 2487"/>
              <a:gd name="T3" fmla="*/ 141906172 h 2320"/>
              <a:gd name="T4" fmla="*/ 1018598 w 2487"/>
              <a:gd name="T5" fmla="*/ 189208229 h 2320"/>
              <a:gd name="T6" fmla="*/ 0 w 2487"/>
              <a:gd name="T7" fmla="*/ 9460604 h 2320"/>
              <a:gd name="T8" fmla="*/ 19812313 w 2487"/>
              <a:gd name="T9" fmla="*/ 0 h 2320"/>
              <a:gd name="T10" fmla="*/ 15126571 w 2487"/>
              <a:gd name="T11" fmla="*/ 47302057 h 2320"/>
              <a:gd name="T12" fmla="*/ 63307706 w 2487"/>
              <a:gd name="T13" fmla="*/ 440254557 h 2320"/>
              <a:gd name="T14" fmla="*/ 53885476 w 2487"/>
              <a:gd name="T15" fmla="*/ 535089723 h 23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7" h="2320">
                <a:moveTo>
                  <a:pt x="2116" y="2319"/>
                </a:moveTo>
                <a:lnTo>
                  <a:pt x="224" y="615"/>
                </a:lnTo>
                <a:lnTo>
                  <a:pt x="40" y="820"/>
                </a:lnTo>
                <a:lnTo>
                  <a:pt x="0" y="41"/>
                </a:lnTo>
                <a:lnTo>
                  <a:pt x="778" y="0"/>
                </a:lnTo>
                <a:lnTo>
                  <a:pt x="594" y="205"/>
                </a:lnTo>
                <a:lnTo>
                  <a:pt x="2486" y="1908"/>
                </a:lnTo>
                <a:lnTo>
                  <a:pt x="2116" y="2319"/>
                </a:lnTo>
              </a:path>
            </a:pathLst>
          </a:custGeom>
          <a:solidFill>
            <a:srgbClr val="D88600"/>
          </a:solidFill>
          <a:ln w="93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a-IR"/>
          </a:p>
        </p:txBody>
      </p:sp>
      <p:sp>
        <p:nvSpPr>
          <p:cNvPr id="40969" name="Rectangle 9"/>
          <p:cNvSpPr>
            <a:spLocks noChangeArrowheads="1"/>
          </p:cNvSpPr>
          <p:nvPr/>
        </p:nvSpPr>
        <p:spPr bwMode="auto">
          <a:xfrm>
            <a:off x="2566988" y="260351"/>
            <a:ext cx="7416800" cy="82391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eaLnBrk="1">
              <a:buClrTx/>
              <a:buFontTx/>
              <a:buNone/>
            </a:pPr>
            <a:r>
              <a:rPr lang="fr-FR" sz="1600" b="1">
                <a:solidFill>
                  <a:srgbClr val="002060"/>
                </a:solidFill>
                <a:latin typeface="Comic Sans MS" panose="030F0702030302020204" pitchFamily="66" charset="0"/>
              </a:rPr>
              <a:t>The model may be realised from BIM objects provided by the manufacturers thanks to parametric objects. You can find them on the industrial websites or in libraries (BIMobject, BIM Components, Polantis ….): </a:t>
            </a:r>
          </a:p>
        </p:txBody>
      </p:sp>
      <p:sp>
        <p:nvSpPr>
          <p:cNvPr id="40970" name="AutoShape 10"/>
          <p:cNvSpPr>
            <a:spLocks noChangeArrowheads="1"/>
          </p:cNvSpPr>
          <p:nvPr/>
        </p:nvSpPr>
        <p:spPr bwMode="auto">
          <a:xfrm>
            <a:off x="8399463" y="6021388"/>
            <a:ext cx="1981200" cy="336550"/>
          </a:xfrm>
          <a:custGeom>
            <a:avLst/>
            <a:gdLst>
              <a:gd name="G0" fmla="+- 21600 0 0"/>
              <a:gd name="G1" fmla="+- 1 0 0"/>
              <a:gd name="G2" fmla="+- 65535 0 0"/>
              <a:gd name="G3" fmla="*/ 1 16385 2"/>
              <a:gd name="G4" fmla="*/ 1 50009 48160"/>
              <a:gd name="T0" fmla="*/ 0 w 21600"/>
              <a:gd name="T1" fmla="*/ 0 h 21600"/>
              <a:gd name="T2" fmla="*/ 181720067 w 21600"/>
              <a:gd name="T3" fmla="*/ 0 h 21600"/>
              <a:gd name="T4" fmla="*/ 181720067 w 21600"/>
              <a:gd name="T5" fmla="*/ 5243792 h 21600"/>
              <a:gd name="T6" fmla="*/ 0 w 21600"/>
              <a:gd name="T7" fmla="*/ 5243792 h 21600"/>
              <a:gd name="T8" fmla="*/ 0 w 21600"/>
              <a:gd name="T9" fmla="*/ 0 h 21600"/>
              <a:gd name="T10" fmla="*/ 0 w 21600"/>
              <a:gd name="T11" fmla="*/ 0 h 21600"/>
              <a:gd name="T12" fmla="*/ 21600 w 21600"/>
              <a:gd name="T13" fmla="*/ 21600 h 21600"/>
            </a:gdLst>
            <a:ahLst/>
            <a:cxnLst>
              <a:cxn ang="0">
                <a:pos x="T0" y="T1"/>
              </a:cxn>
              <a:cxn ang="0">
                <a:pos x="T2" y="T3"/>
              </a:cxn>
              <a:cxn ang="0">
                <a:pos x="T4" y="T5"/>
              </a:cxn>
              <a:cxn ang="0">
                <a:pos x="T6" y="T7"/>
              </a:cxn>
              <a:cxn ang="0">
                <a:pos x="T8" y="T9"/>
              </a:cxn>
            </a:cxnLst>
            <a:rect l="T10" t="T11" r="T12" b="T13"/>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eaLnBrk="1">
              <a:buClrTx/>
              <a:buFontTx/>
              <a:buNone/>
            </a:pPr>
            <a:r>
              <a:rPr lang="fr-FR" sz="1600">
                <a:solidFill>
                  <a:srgbClr val="000000"/>
                </a:solidFill>
                <a:latin typeface="Comic Sans MS" panose="030F0702030302020204" pitchFamily="66" charset="0"/>
              </a:rPr>
              <a:t>VELUX</a:t>
            </a:r>
          </a:p>
        </p:txBody>
      </p:sp>
      <p:sp>
        <p:nvSpPr>
          <p:cNvPr id="40971" name="AutoShape 11"/>
          <p:cNvSpPr>
            <a:spLocks noChangeArrowheads="1"/>
          </p:cNvSpPr>
          <p:nvPr/>
        </p:nvSpPr>
        <p:spPr bwMode="auto">
          <a:xfrm>
            <a:off x="8831264" y="6381750"/>
            <a:ext cx="1836737" cy="336550"/>
          </a:xfrm>
          <a:custGeom>
            <a:avLst/>
            <a:gdLst>
              <a:gd name="G0" fmla="+- 21600 0 0"/>
              <a:gd name="G1" fmla="+- 1 0 0"/>
              <a:gd name="G2" fmla="+- 65535 0 0"/>
              <a:gd name="G3" fmla="*/ 1 16385 2"/>
              <a:gd name="G4" fmla="*/ 1 50009 48160"/>
              <a:gd name="T0" fmla="*/ 0 w 21600"/>
              <a:gd name="T1" fmla="*/ 0 h 21600"/>
              <a:gd name="T2" fmla="*/ 156185315 w 21600"/>
              <a:gd name="T3" fmla="*/ 0 h 21600"/>
              <a:gd name="T4" fmla="*/ 156185315 w 21600"/>
              <a:gd name="T5" fmla="*/ 5243792 h 21600"/>
              <a:gd name="T6" fmla="*/ 0 w 21600"/>
              <a:gd name="T7" fmla="*/ 5243792 h 21600"/>
              <a:gd name="T8" fmla="*/ 0 w 21600"/>
              <a:gd name="T9" fmla="*/ 0 h 21600"/>
              <a:gd name="T10" fmla="*/ 0 w 21600"/>
              <a:gd name="T11" fmla="*/ 0 h 21600"/>
              <a:gd name="T12" fmla="*/ 21600 w 21600"/>
              <a:gd name="T13" fmla="*/ 21600 h 21600"/>
            </a:gdLst>
            <a:ahLst/>
            <a:cxnLst>
              <a:cxn ang="0">
                <a:pos x="T0" y="T1"/>
              </a:cxn>
              <a:cxn ang="0">
                <a:pos x="T2" y="T3"/>
              </a:cxn>
              <a:cxn ang="0">
                <a:pos x="T4" y="T5"/>
              </a:cxn>
              <a:cxn ang="0">
                <a:pos x="T6" y="T7"/>
              </a:cxn>
              <a:cxn ang="0">
                <a:pos x="T8" y="T9"/>
              </a:cxn>
            </a:cxnLst>
            <a:rect l="T10" t="T11" r="T12" b="T13"/>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eaLnBrk="1">
              <a:buClrTx/>
              <a:buFontTx/>
              <a:buNone/>
            </a:pPr>
            <a:r>
              <a:rPr lang="fr-FR" sz="1600">
                <a:solidFill>
                  <a:srgbClr val="000000"/>
                </a:solidFill>
                <a:latin typeface="Comic Sans MS" panose="030F0702030302020204" pitchFamily="66" charset="0"/>
              </a:rPr>
              <a:t>And Many More…</a:t>
            </a:r>
          </a:p>
        </p:txBody>
      </p:sp>
      <p:sp>
        <p:nvSpPr>
          <p:cNvPr id="40972" name="AutoShape 12"/>
          <p:cNvSpPr>
            <a:spLocks noChangeArrowheads="1"/>
          </p:cNvSpPr>
          <p:nvPr/>
        </p:nvSpPr>
        <p:spPr bwMode="auto">
          <a:xfrm>
            <a:off x="8472488" y="2349500"/>
            <a:ext cx="1981200" cy="336550"/>
          </a:xfrm>
          <a:custGeom>
            <a:avLst/>
            <a:gdLst>
              <a:gd name="G0" fmla="+- 21600 0 0"/>
              <a:gd name="G1" fmla="+- 1 0 0"/>
              <a:gd name="G2" fmla="+- 65535 0 0"/>
              <a:gd name="G3" fmla="*/ 1 16385 2"/>
              <a:gd name="G4" fmla="*/ 1 50009 48160"/>
              <a:gd name="T0" fmla="*/ 0 w 21600"/>
              <a:gd name="T1" fmla="*/ 0 h 21600"/>
              <a:gd name="T2" fmla="*/ 181720067 w 21600"/>
              <a:gd name="T3" fmla="*/ 0 h 21600"/>
              <a:gd name="T4" fmla="*/ 181720067 w 21600"/>
              <a:gd name="T5" fmla="*/ 5243792 h 21600"/>
              <a:gd name="T6" fmla="*/ 0 w 21600"/>
              <a:gd name="T7" fmla="*/ 5243792 h 21600"/>
              <a:gd name="T8" fmla="*/ 0 w 21600"/>
              <a:gd name="T9" fmla="*/ 0 h 21600"/>
              <a:gd name="T10" fmla="*/ 0 w 21600"/>
              <a:gd name="T11" fmla="*/ 0 h 21600"/>
              <a:gd name="T12" fmla="*/ 21600 w 21600"/>
              <a:gd name="T13" fmla="*/ 21600 h 21600"/>
            </a:gdLst>
            <a:ahLst/>
            <a:cxnLst>
              <a:cxn ang="0">
                <a:pos x="T0" y="T1"/>
              </a:cxn>
              <a:cxn ang="0">
                <a:pos x="T2" y="T3"/>
              </a:cxn>
              <a:cxn ang="0">
                <a:pos x="T4" y="T5"/>
              </a:cxn>
              <a:cxn ang="0">
                <a:pos x="T6" y="T7"/>
              </a:cxn>
              <a:cxn ang="0">
                <a:pos x="T8" y="T9"/>
              </a:cxn>
            </a:cxnLst>
            <a:rect l="T10" t="T11" r="T12" b="T13"/>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eaLnBrk="1">
              <a:buClrTx/>
              <a:buFontTx/>
              <a:buNone/>
            </a:pPr>
            <a:r>
              <a:rPr lang="fr-FR" sz="1600">
                <a:solidFill>
                  <a:srgbClr val="000000"/>
                </a:solidFill>
                <a:latin typeface="Comic Sans MS" panose="030F0702030302020204" pitchFamily="66" charset="0"/>
              </a:rPr>
              <a:t>SIPLAST</a:t>
            </a:r>
          </a:p>
        </p:txBody>
      </p:sp>
      <p:sp>
        <p:nvSpPr>
          <p:cNvPr id="40973" name="AutoShape 13"/>
          <p:cNvSpPr>
            <a:spLocks noChangeArrowheads="1"/>
          </p:cNvSpPr>
          <p:nvPr/>
        </p:nvSpPr>
        <p:spPr bwMode="auto">
          <a:xfrm>
            <a:off x="2935288" y="6461125"/>
            <a:ext cx="2233612" cy="336550"/>
          </a:xfrm>
          <a:custGeom>
            <a:avLst/>
            <a:gdLst>
              <a:gd name="G0" fmla="+- 21600 0 0"/>
              <a:gd name="G1" fmla="+- 1 0 0"/>
              <a:gd name="G2" fmla="+- 65535 0 0"/>
              <a:gd name="G3" fmla="*/ 1 16385 2"/>
              <a:gd name="G4" fmla="*/ 1 50009 48160"/>
              <a:gd name="T0" fmla="*/ 0 w 21600"/>
              <a:gd name="T1" fmla="*/ 0 h 21600"/>
              <a:gd name="T2" fmla="*/ 230973267 w 21600"/>
              <a:gd name="T3" fmla="*/ 0 h 21600"/>
              <a:gd name="T4" fmla="*/ 230973267 w 21600"/>
              <a:gd name="T5" fmla="*/ 5243792 h 21600"/>
              <a:gd name="T6" fmla="*/ 0 w 21600"/>
              <a:gd name="T7" fmla="*/ 5243792 h 21600"/>
              <a:gd name="T8" fmla="*/ 0 w 21600"/>
              <a:gd name="T9" fmla="*/ 0 h 21600"/>
              <a:gd name="T10" fmla="*/ 0 w 21600"/>
              <a:gd name="T11" fmla="*/ 0 h 21600"/>
              <a:gd name="T12" fmla="*/ 21600 w 21600"/>
              <a:gd name="T13" fmla="*/ 21600 h 21600"/>
            </a:gdLst>
            <a:ahLst/>
            <a:cxnLst>
              <a:cxn ang="0">
                <a:pos x="T0" y="T1"/>
              </a:cxn>
              <a:cxn ang="0">
                <a:pos x="T2" y="T3"/>
              </a:cxn>
              <a:cxn ang="0">
                <a:pos x="T4" y="T5"/>
              </a:cxn>
              <a:cxn ang="0">
                <a:pos x="T6" y="T7"/>
              </a:cxn>
              <a:cxn ang="0">
                <a:pos x="T8" y="T9"/>
              </a:cxn>
            </a:cxnLst>
            <a:rect l="T10" t="T11" r="T12" b="T13"/>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eaLnBrk="1">
              <a:buClrTx/>
              <a:buFontTx/>
              <a:buNone/>
            </a:pPr>
            <a:r>
              <a:rPr lang="fr-FR" sz="1600">
                <a:solidFill>
                  <a:srgbClr val="000000"/>
                </a:solidFill>
                <a:latin typeface="Comic Sans MS" panose="030F0702030302020204" pitchFamily="66" charset="0"/>
              </a:rPr>
              <a:t>LA TOULOUSAINE</a:t>
            </a:r>
          </a:p>
        </p:txBody>
      </p:sp>
      <p:pic>
        <p:nvPicPr>
          <p:cNvPr id="40974"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79589" y="1084264"/>
            <a:ext cx="2047875" cy="2047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75" name="AutoShape 15"/>
          <p:cNvSpPr>
            <a:spLocks noChangeArrowheads="1"/>
          </p:cNvSpPr>
          <p:nvPr/>
        </p:nvSpPr>
        <p:spPr bwMode="auto">
          <a:xfrm>
            <a:off x="2711450" y="1989138"/>
            <a:ext cx="1981200" cy="336550"/>
          </a:xfrm>
          <a:custGeom>
            <a:avLst/>
            <a:gdLst>
              <a:gd name="G0" fmla="+- 21600 0 0"/>
              <a:gd name="G1" fmla="+- 1 0 0"/>
              <a:gd name="G2" fmla="+- 65535 0 0"/>
              <a:gd name="G3" fmla="*/ 1 16385 2"/>
              <a:gd name="G4" fmla="*/ 1 50009 48160"/>
              <a:gd name="T0" fmla="*/ 0 w 21600"/>
              <a:gd name="T1" fmla="*/ 0 h 21600"/>
              <a:gd name="T2" fmla="*/ 181720067 w 21600"/>
              <a:gd name="T3" fmla="*/ 0 h 21600"/>
              <a:gd name="T4" fmla="*/ 181720067 w 21600"/>
              <a:gd name="T5" fmla="*/ 5243792 h 21600"/>
              <a:gd name="T6" fmla="*/ 0 w 21600"/>
              <a:gd name="T7" fmla="*/ 5243792 h 21600"/>
              <a:gd name="T8" fmla="*/ 0 w 21600"/>
              <a:gd name="T9" fmla="*/ 0 h 21600"/>
              <a:gd name="T10" fmla="*/ 0 w 21600"/>
              <a:gd name="T11" fmla="*/ 0 h 21600"/>
              <a:gd name="T12" fmla="*/ 21600 w 21600"/>
              <a:gd name="T13" fmla="*/ 21600 h 21600"/>
            </a:gdLst>
            <a:ahLst/>
            <a:cxnLst>
              <a:cxn ang="0">
                <a:pos x="T0" y="T1"/>
              </a:cxn>
              <a:cxn ang="0">
                <a:pos x="T2" y="T3"/>
              </a:cxn>
              <a:cxn ang="0">
                <a:pos x="T4" y="T5"/>
              </a:cxn>
              <a:cxn ang="0">
                <a:pos x="T6" y="T7"/>
              </a:cxn>
              <a:cxn ang="0">
                <a:pos x="T8" y="T9"/>
              </a:cxn>
            </a:cxnLst>
            <a:rect l="T10" t="T11" r="T12" b="T13"/>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eaLnBrk="1">
              <a:buClrTx/>
              <a:buFontTx/>
              <a:buNone/>
            </a:pPr>
            <a:r>
              <a:rPr lang="fr-FR" sz="1600">
                <a:solidFill>
                  <a:srgbClr val="000000"/>
                </a:solidFill>
                <a:latin typeface="Comic Sans MS" panose="030F0702030302020204" pitchFamily="66" charset="0"/>
              </a:rPr>
              <a:t>ALKERN</a:t>
            </a:r>
          </a:p>
        </p:txBody>
      </p:sp>
      <p:sp>
        <p:nvSpPr>
          <p:cNvPr id="2" name="Footer Placeholder 1"/>
          <p:cNvSpPr>
            <a:spLocks noGrp="1"/>
          </p:cNvSpPr>
          <p:nvPr>
            <p:ph type="ftr" sz="quarter" idx="11"/>
          </p:nvPr>
        </p:nvSpPr>
        <p:spPr/>
        <p:txBody>
          <a:bodyPr/>
          <a:lstStyle/>
          <a:p>
            <a:r>
              <a:rPr lang="fa-IR" smtClean="0"/>
              <a:t>مسائل فنی حقوقی مدلسازی اطلاعات ساختمان در شناسنامه فنی ملکی-دکتر مهدی روانشادنیا</a:t>
            </a:r>
            <a:endParaRPr lang="en-US" dirty="0"/>
          </a:p>
        </p:txBody>
      </p:sp>
      <p:sp>
        <p:nvSpPr>
          <p:cNvPr id="3" name="Slide Number Placeholder 2"/>
          <p:cNvSpPr>
            <a:spLocks noGrp="1"/>
          </p:cNvSpPr>
          <p:nvPr>
            <p:ph type="sldNum" sz="quarter" idx="12"/>
          </p:nvPr>
        </p:nvSpPr>
        <p:spPr/>
        <p:txBody>
          <a:bodyPr/>
          <a:lstStyle/>
          <a:p>
            <a:fld id="{6D22F896-40B5-4ADD-8801-0D06FADFA095}" type="slidenum">
              <a:rPr lang="en-US" smtClean="0"/>
              <a:t>49</a:t>
            </a:fld>
            <a:endParaRPr lang="en-US" dirty="0"/>
          </a:p>
        </p:txBody>
      </p:sp>
    </p:spTree>
    <p:extLst>
      <p:ext uri="{BB962C8B-B14F-4D97-AF65-F5344CB8AC3E}">
        <p14:creationId xmlns:p14="http://schemas.microsoft.com/office/powerpoint/2010/main" val="420924995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رابطه عوامل و نهادهای مرتبط با کار ساختمانی</a:t>
            </a:r>
            <a:endParaRPr lang="fa-IR" dirty="0"/>
          </a:p>
        </p:txBody>
      </p:sp>
      <p:sp>
        <p:nvSpPr>
          <p:cNvPr id="4" name="Footer Placeholder 3"/>
          <p:cNvSpPr>
            <a:spLocks noGrp="1"/>
          </p:cNvSpPr>
          <p:nvPr>
            <p:ph type="ftr" sz="quarter" idx="11"/>
          </p:nvPr>
        </p:nvSpPr>
        <p:spPr/>
        <p:txBody>
          <a:bodyPr/>
          <a:lstStyle/>
          <a:p>
            <a:r>
              <a:rPr lang="fa-IR" smtClean="0"/>
              <a:t>مسائل فنی حقوقی مدلسازی اطلاعات ساختمان در شناسنامه فنی ملکی-دکتر مهدی روانشادنیا</a:t>
            </a:r>
            <a:endParaRPr lang="fa-IR" dirty="0"/>
          </a:p>
        </p:txBody>
      </p:sp>
      <p:pic>
        <p:nvPicPr>
          <p:cNvPr id="5" name="Content Placeholder 4"/>
          <p:cNvPicPr>
            <a:picLocks noGrp="1"/>
          </p:cNvPicPr>
          <p:nvPr>
            <p:ph idx="4294967295"/>
          </p:nvPr>
        </p:nvPicPr>
        <p:blipFill>
          <a:blip r:embed="rId2" cstate="print"/>
          <a:stretch>
            <a:fillRect/>
          </a:stretch>
        </p:blipFill>
        <p:spPr>
          <a:xfrm>
            <a:off x="3444462" y="1727449"/>
            <a:ext cx="6085714" cy="3980952"/>
          </a:xfrm>
          <a:prstGeom prst="rect">
            <a:avLst/>
          </a:prstGeom>
        </p:spPr>
      </p:pic>
      <p:sp>
        <p:nvSpPr>
          <p:cNvPr id="3" name="Slide Number Placeholder 2"/>
          <p:cNvSpPr>
            <a:spLocks noGrp="1"/>
          </p:cNvSpPr>
          <p:nvPr>
            <p:ph type="sldNum" sz="quarter" idx="12"/>
          </p:nvPr>
        </p:nvSpPr>
        <p:spPr/>
        <p:txBody>
          <a:bodyPr/>
          <a:lstStyle/>
          <a:p>
            <a:fld id="{E2BB568A-7F3C-4FF5-991B-8C6374CD5618}" type="slidenum">
              <a:rPr lang="fa-IR" smtClean="0"/>
              <a:t>5</a:t>
            </a:fld>
            <a:endParaRPr lang="fa-IR" dirty="0"/>
          </a:p>
        </p:txBody>
      </p:sp>
    </p:spTree>
    <p:extLst>
      <p:ext uri="{BB962C8B-B14F-4D97-AF65-F5344CB8AC3E}">
        <p14:creationId xmlns:p14="http://schemas.microsoft.com/office/powerpoint/2010/main" val="40120118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1117293"/>
          </a:xfrm>
        </p:spPr>
        <p:txBody>
          <a:bodyPr>
            <a:normAutofit/>
          </a:bodyPr>
          <a:lstStyle/>
          <a:p>
            <a:pPr algn="r"/>
            <a:r>
              <a:rPr lang="fa-IR" sz="2600" dirty="0" smtClean="0"/>
              <a:t>نتایج تحقیقات گذشته</a:t>
            </a:r>
            <a:endParaRPr lang="en-US" sz="2600" dirty="0"/>
          </a:p>
        </p:txBody>
      </p:sp>
      <p:sp>
        <p:nvSpPr>
          <p:cNvPr id="3" name="Content Placeholder 2"/>
          <p:cNvSpPr>
            <a:spLocks noGrp="1"/>
          </p:cNvSpPr>
          <p:nvPr>
            <p:ph sz="quarter" idx="13"/>
          </p:nvPr>
        </p:nvSpPr>
        <p:spPr>
          <a:xfrm>
            <a:off x="0" y="1883228"/>
            <a:ext cx="12192000" cy="4397829"/>
          </a:xfrm>
        </p:spPr>
        <p:txBody>
          <a:bodyPr>
            <a:normAutofit fontScale="92500" lnSpcReduction="10000"/>
          </a:bodyPr>
          <a:lstStyle/>
          <a:p>
            <a:pPr lvl="0" algn="r" rtl="1"/>
            <a:r>
              <a:rPr lang="fa-IR" dirty="0">
                <a:cs typeface="B Mitra" panose="00000400000000000000" pitchFamily="2" charset="-78"/>
              </a:rPr>
              <a:t>از منظر مالکیت حقوقی مدل تقریبا بررسی و پژوهش زیادی انجام نگرفته است . همانطور که در تحقیقات انجام شده آمده این یکی از چالشهای موجود در بکارگیری از مدل </a:t>
            </a:r>
            <a:r>
              <a:rPr lang="en-US" dirty="0">
                <a:cs typeface="B Mitra" panose="00000400000000000000" pitchFamily="2" charset="-78"/>
              </a:rPr>
              <a:t>BIM</a:t>
            </a:r>
            <a:r>
              <a:rPr lang="fa-IR" dirty="0">
                <a:cs typeface="B Mitra" panose="00000400000000000000" pitchFamily="2" charset="-78"/>
              </a:rPr>
              <a:t> میباشد که از منظر حقوقی مالکیت و مسولیت حقوقی این مدل با چه کسی( طراح مدل ، مالک پروژه، سازمانهای حکومتی و ...) است . </a:t>
            </a:r>
            <a:endParaRPr lang="en-US" dirty="0">
              <a:cs typeface="B Mitra" panose="00000400000000000000" pitchFamily="2" charset="-78"/>
            </a:endParaRPr>
          </a:p>
          <a:p>
            <a:pPr lvl="0" algn="r" rtl="1"/>
            <a:r>
              <a:rPr lang="fa-IR" dirty="0">
                <a:cs typeface="B Mitra" panose="00000400000000000000" pitchFamily="2" charset="-78"/>
              </a:rPr>
              <a:t>در مورد کنترل قوانین فقط به مباحث ایمنی مانند خطر سقوط و پرتگاهها و... پرداخته شده و به سایر موارد کنترل الزامات طراحی مانند رعایت مساحت لازم در فیلتر ورودی و مانند آن پرداخته نشده است . </a:t>
            </a:r>
            <a:endParaRPr lang="en-US" dirty="0">
              <a:cs typeface="B Mitra" panose="00000400000000000000" pitchFamily="2" charset="-78"/>
            </a:endParaRPr>
          </a:p>
          <a:p>
            <a:pPr lvl="0" algn="r" rtl="1"/>
            <a:r>
              <a:rPr lang="fa-IR" dirty="0">
                <a:cs typeface="B Mitra" panose="00000400000000000000" pitchFamily="2" charset="-78"/>
              </a:rPr>
              <a:t>در استفاده از مدل </a:t>
            </a:r>
            <a:r>
              <a:rPr lang="en-US" dirty="0">
                <a:cs typeface="B Mitra" panose="00000400000000000000" pitchFamily="2" charset="-78"/>
              </a:rPr>
              <a:t>BIM</a:t>
            </a:r>
            <a:r>
              <a:rPr lang="fa-IR" dirty="0">
                <a:cs typeface="B Mitra" panose="00000400000000000000" pitchFamily="2" charset="-78"/>
              </a:rPr>
              <a:t> در مدیریت کارگاه عمدتا" به مباحث کنترل هزینه توسط کم کردن تداخلات و مانند آن پرداخته شده است و به کنترل زمانبندی کمتر مورد توجه قرارگرفته است </a:t>
            </a:r>
            <a:endParaRPr lang="en-US" dirty="0">
              <a:cs typeface="B Mitra" panose="00000400000000000000" pitchFamily="2" charset="-78"/>
            </a:endParaRPr>
          </a:p>
          <a:p>
            <a:pPr lvl="0" algn="r" rtl="1"/>
            <a:r>
              <a:rPr lang="fa-IR" dirty="0">
                <a:cs typeface="B Mitra" panose="00000400000000000000" pitchFamily="2" charset="-78"/>
              </a:rPr>
              <a:t>دراستفاده از مدل </a:t>
            </a:r>
            <a:r>
              <a:rPr lang="en-US" dirty="0">
                <a:cs typeface="B Mitra" panose="00000400000000000000" pitchFamily="2" charset="-78"/>
              </a:rPr>
              <a:t>BIM</a:t>
            </a:r>
            <a:r>
              <a:rPr lang="fa-IR" dirty="0">
                <a:cs typeface="B Mitra" panose="00000400000000000000" pitchFamily="2" charset="-78"/>
              </a:rPr>
              <a:t> در پروژههای ساختمانی عموما" پژوهشها در استفاده از آن در فازهای طراحی و ساخت پروژه میباشد و مباحث مستند سازی مدل­ها و اطلاعات موجود در آنها بخصوص </a:t>
            </a:r>
            <a:r>
              <a:rPr lang="fa-IR" b="1" dirty="0">
                <a:cs typeface="B Mitra" panose="00000400000000000000" pitchFamily="2" charset="-78"/>
              </a:rPr>
              <a:t>برای استفاده در فاز بهره­برداری و در طول چرخه عمر ساختمان </a:t>
            </a:r>
            <a:r>
              <a:rPr lang="fa-IR" b="1" dirty="0" smtClean="0">
                <a:cs typeface="B Mitra" panose="00000400000000000000" pitchFamily="2" charset="-78"/>
              </a:rPr>
              <a:t>کمتر مورد </a:t>
            </a:r>
            <a:r>
              <a:rPr lang="fa-IR" b="1" dirty="0">
                <a:cs typeface="B Mitra" panose="00000400000000000000" pitchFamily="2" charset="-78"/>
              </a:rPr>
              <a:t>توجه </a:t>
            </a:r>
            <a:r>
              <a:rPr lang="fa-IR" b="1" dirty="0" smtClean="0">
                <a:cs typeface="B Mitra" panose="00000400000000000000" pitchFamily="2" charset="-78"/>
              </a:rPr>
              <a:t>قرار گرفته است. </a:t>
            </a:r>
            <a:endParaRPr lang="en-US" b="1" dirty="0">
              <a:cs typeface="B Mitra" panose="00000400000000000000" pitchFamily="2" charset="-78"/>
            </a:endParaRPr>
          </a:p>
        </p:txBody>
      </p:sp>
      <p:sp>
        <p:nvSpPr>
          <p:cNvPr id="4" name="Footer Placeholder 3"/>
          <p:cNvSpPr>
            <a:spLocks noGrp="1"/>
          </p:cNvSpPr>
          <p:nvPr>
            <p:ph type="ftr" sz="quarter" idx="11"/>
          </p:nvPr>
        </p:nvSpPr>
        <p:spPr/>
        <p:txBody>
          <a:bodyPr/>
          <a:lstStyle/>
          <a:p>
            <a:r>
              <a:rPr lang="fa-IR" smtClean="0"/>
              <a:t>مسائل فنی حقوقی مدلسازی اطلاعات ساختمان در شناسنامه فنی ملکی-دکتر مهدی روانشادنیا</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50</a:t>
            </a:fld>
            <a:endParaRPr lang="en-US" dirty="0"/>
          </a:p>
        </p:txBody>
      </p:sp>
    </p:spTree>
    <p:extLst>
      <p:ext uri="{BB962C8B-B14F-4D97-AF65-F5344CB8AC3E}">
        <p14:creationId xmlns:p14="http://schemas.microsoft.com/office/powerpoint/2010/main" val="12107110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1272276"/>
          </a:xfrm>
        </p:spPr>
        <p:txBody>
          <a:bodyPr>
            <a:normAutofit fontScale="90000"/>
          </a:bodyPr>
          <a:lstStyle/>
          <a:p>
            <a:pPr algn="r" rtl="1">
              <a:lnSpc>
                <a:spcPct val="150000"/>
              </a:lnSpc>
            </a:pPr>
            <a:r>
              <a:rPr lang="fa-IR" sz="2600" dirty="0">
                <a:cs typeface="B Mitra" panose="00000400000000000000" pitchFamily="2" charset="-78"/>
              </a:rPr>
              <a:t>- </a:t>
            </a:r>
            <a:r>
              <a:rPr lang="fa-IR" sz="2200" dirty="0">
                <a:cs typeface="B Mitra" panose="00000400000000000000" pitchFamily="2" charset="-78"/>
              </a:rPr>
              <a:t>مقاله آقای امیرحسین ستوده بیدختی با عنوان </a:t>
            </a:r>
            <a:r>
              <a:rPr lang="fa-IR" sz="2600" b="1" dirty="0">
                <a:cs typeface="B Mitra" panose="00000400000000000000" pitchFamily="2" charset="-78"/>
              </a:rPr>
              <a:t>"مقدمه ای بر استفاده از مدل سازی اطلاعات ساختمان (</a:t>
            </a:r>
            <a:r>
              <a:rPr lang="en-US" sz="2600" b="1" dirty="0">
                <a:cs typeface="B Mitra" panose="00000400000000000000" pitchFamily="2" charset="-78"/>
              </a:rPr>
              <a:t>BIM </a:t>
            </a:r>
            <a:r>
              <a:rPr lang="fa-IR" sz="2600" b="1" dirty="0">
                <a:cs typeface="B Mitra" panose="00000400000000000000" pitchFamily="2" charset="-78"/>
              </a:rPr>
              <a:t>) در مدیریت بهره برداری و نگهداری ساختمان ها"</a:t>
            </a:r>
            <a:r>
              <a:rPr lang="en-US" sz="2600" dirty="0">
                <a:cs typeface="B Mitra" panose="00000400000000000000" pitchFamily="2" charset="-78"/>
              </a:rPr>
              <a:t/>
            </a:r>
            <a:br>
              <a:rPr lang="en-US" sz="2600" dirty="0">
                <a:cs typeface="B Mitra" panose="00000400000000000000" pitchFamily="2" charset="-78"/>
              </a:rPr>
            </a:br>
            <a:endParaRPr lang="en-US" sz="2600" dirty="0">
              <a:cs typeface="B Mitra" panose="00000400000000000000" pitchFamily="2" charset="-78"/>
            </a:endParaRPr>
          </a:p>
        </p:txBody>
      </p:sp>
      <p:sp>
        <p:nvSpPr>
          <p:cNvPr id="3" name="Content Placeholder 2"/>
          <p:cNvSpPr>
            <a:spLocks noGrp="1"/>
          </p:cNvSpPr>
          <p:nvPr>
            <p:ph sz="quarter" idx="13"/>
          </p:nvPr>
        </p:nvSpPr>
        <p:spPr>
          <a:xfrm>
            <a:off x="304801" y="1890794"/>
            <a:ext cx="11538856" cy="4841566"/>
          </a:xfrm>
        </p:spPr>
        <p:txBody>
          <a:bodyPr>
            <a:noAutofit/>
          </a:bodyPr>
          <a:lstStyle/>
          <a:p>
            <a:pPr algn="r" rtl="1"/>
            <a:r>
              <a:rPr lang="fa-IR" sz="2200" dirty="0">
                <a:cs typeface="B Mitra" panose="00000400000000000000" pitchFamily="2" charset="-78"/>
              </a:rPr>
              <a:t>بنا بر این تحقیق مسئولیت های مدیریت بهره برداری و نگهداری در حوزه مدیریت عبارتند از: یک مدیر بهره برداری و نگهداری یک برنامه ریز استراتژیک است که به سازماندهی روز به روز عملکرد ها برای یک کسب و کار کمک میکند، در حوزه نگهداری هم عبارتند از: یکی از اولویت های مهم برای مدیر بهره برداری و نگهداری این است که مطمئن شود تمام مناطق به درستی نگهداری و حفظ </a:t>
            </a:r>
            <a:r>
              <a:rPr lang="fa-IR" sz="2200" dirty="0" smtClean="0">
                <a:cs typeface="B Mitra" panose="00000400000000000000" pitchFamily="2" charset="-78"/>
              </a:rPr>
              <a:t>میشوند . </a:t>
            </a:r>
          </a:p>
          <a:p>
            <a:pPr algn="r" rtl="1"/>
            <a:r>
              <a:rPr lang="fa-IR" sz="2200" dirty="0">
                <a:cs typeface="B Mitra" panose="00000400000000000000" pitchFamily="2" charset="-78"/>
              </a:rPr>
              <a:t>یکی از زمان گیر ترین و هزینه برترین بخش در تعمیرات و نگهداری ساختمان ها شناسایی و قضاوت اولیه و تهیه اطلاعات لازم از سازه موجود جهت تصمیم گیری بهینه میباشد با بکارگیری مدل سازی اطلاعات ساختمان </a:t>
            </a:r>
            <a:r>
              <a:rPr lang="fa-IR" sz="2200" b="1" dirty="0">
                <a:cs typeface="B Mitra" panose="00000400000000000000" pitchFamily="2" charset="-78"/>
              </a:rPr>
              <a:t>کلیه اطلاعات ساختمان همچون طراحی معماری، اطلاعات تاسیسات، زیرساخت های ساختمان و اطلاعات سازه ای و... را در اختیار مدیر بهره برداری و نگهداری قرار </a:t>
            </a:r>
            <a:r>
              <a:rPr lang="fa-IR" sz="2200" b="1" dirty="0" smtClean="0">
                <a:cs typeface="B Mitra" panose="00000400000000000000" pitchFamily="2" charset="-78"/>
              </a:rPr>
              <a:t>می دهد </a:t>
            </a:r>
            <a:r>
              <a:rPr lang="fa-IR" sz="2200" b="1" dirty="0">
                <a:cs typeface="B Mitra" panose="00000400000000000000" pitchFamily="2" charset="-78"/>
              </a:rPr>
              <a:t>تا تصمیم گیری را برای بهسازی، ترمیم و یا نوسازی بخشی های مختلف یک ساختمان را به صورت موثر و به سرعت انجام دهد </a:t>
            </a:r>
            <a:r>
              <a:rPr lang="fa-IR" sz="2200" dirty="0">
                <a:cs typeface="B Mitra" panose="00000400000000000000" pitchFamily="2" charset="-78"/>
              </a:rPr>
              <a:t>.</a:t>
            </a:r>
            <a:endParaRPr lang="en-US" sz="2200" dirty="0">
              <a:cs typeface="B Mitra" panose="00000400000000000000" pitchFamily="2" charset="-78"/>
            </a:endParaRPr>
          </a:p>
        </p:txBody>
      </p:sp>
      <p:sp>
        <p:nvSpPr>
          <p:cNvPr id="4" name="Footer Placeholder 3"/>
          <p:cNvSpPr>
            <a:spLocks noGrp="1"/>
          </p:cNvSpPr>
          <p:nvPr>
            <p:ph type="ftr" sz="quarter" idx="11"/>
          </p:nvPr>
        </p:nvSpPr>
        <p:spPr/>
        <p:txBody>
          <a:bodyPr/>
          <a:lstStyle/>
          <a:p>
            <a:r>
              <a:rPr lang="fa-IR" smtClean="0"/>
              <a:t>مسائل فنی حقوقی مدلسازی اطلاعات ساختمان در شناسنامه فنی ملکی-دکتر مهدی روانشادنیا</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51</a:t>
            </a:fld>
            <a:endParaRPr lang="en-US" dirty="0"/>
          </a:p>
        </p:txBody>
      </p:sp>
    </p:spTree>
    <p:extLst>
      <p:ext uri="{BB962C8B-B14F-4D97-AF65-F5344CB8AC3E}">
        <p14:creationId xmlns:p14="http://schemas.microsoft.com/office/powerpoint/2010/main" val="21894459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805912"/>
            <a:ext cx="10363826" cy="4985287"/>
          </a:xfrm>
        </p:spPr>
        <p:txBody>
          <a:bodyPr>
            <a:normAutofit/>
          </a:bodyPr>
          <a:lstStyle/>
          <a:p>
            <a:pPr algn="r" rtl="1">
              <a:lnSpc>
                <a:spcPct val="150000"/>
              </a:lnSpc>
            </a:pPr>
            <a:r>
              <a:rPr lang="fa-IR" sz="2200" dirty="0">
                <a:cs typeface="B Mitra" panose="00000400000000000000" pitchFamily="2" charset="-78"/>
              </a:rPr>
              <a:t>در نهایت مطالعات موردی بیمارستان عمومی مریلند </a:t>
            </a:r>
            <a:r>
              <a:rPr lang="fa-IR" sz="2200" dirty="0" smtClean="0">
                <a:cs typeface="B Mitra" panose="00000400000000000000" pitchFamily="2" charset="-78"/>
              </a:rPr>
              <a:t>که </a:t>
            </a:r>
            <a:r>
              <a:rPr lang="fa-IR" sz="2200" dirty="0">
                <a:cs typeface="B Mitra" panose="00000400000000000000" pitchFamily="2" charset="-78"/>
              </a:rPr>
              <a:t>در </a:t>
            </a:r>
            <a:r>
              <a:rPr lang="fa-IR" sz="2200" dirty="0" smtClean="0">
                <a:cs typeface="B Mitra" panose="00000400000000000000" pitchFamily="2" charset="-78"/>
              </a:rPr>
              <a:t>آن </a:t>
            </a:r>
            <a:r>
              <a:rPr lang="fa-IR" sz="2200" dirty="0">
                <a:cs typeface="B Mitra" panose="00000400000000000000" pitchFamily="2" charset="-78"/>
              </a:rPr>
              <a:t>پروژه از اطلاعات موجود در روند ساخت و ساز این بیمارستان برای جمع آوری و سازماندهی مجدد اطلاعات در نرم افزار مدل سازی اطلاعات ساختمان (</a:t>
            </a:r>
            <a:r>
              <a:rPr lang="en-US" sz="2200" dirty="0">
                <a:cs typeface="B Mitra" panose="00000400000000000000" pitchFamily="2" charset="-78"/>
              </a:rPr>
              <a:t>BIM</a:t>
            </a:r>
            <a:r>
              <a:rPr lang="fa-IR" sz="2200" dirty="0">
                <a:cs typeface="B Mitra" panose="00000400000000000000" pitchFamily="2" charset="-78"/>
              </a:rPr>
              <a:t>) مورد استفاده قرار گرفته است، اطلاعات تجهیزات و تاسیسات مرتبط به وسیله بارکد به یکدیگر متصل شده­اند. </a:t>
            </a:r>
            <a:endParaRPr lang="fa-IR" sz="2200" dirty="0" smtClean="0">
              <a:cs typeface="B Mitra" panose="00000400000000000000" pitchFamily="2" charset="-78"/>
            </a:endParaRPr>
          </a:p>
          <a:p>
            <a:pPr algn="r" rtl="1">
              <a:lnSpc>
                <a:spcPct val="150000"/>
              </a:lnSpc>
            </a:pPr>
            <a:r>
              <a:rPr lang="fa-IR" sz="2200" b="1" dirty="0" smtClean="0">
                <a:cs typeface="B Mitra" panose="00000400000000000000" pitchFamily="2" charset="-78"/>
              </a:rPr>
              <a:t>نتایج </a:t>
            </a:r>
            <a:r>
              <a:rPr lang="fa-IR" sz="2200" b="1" dirty="0">
                <a:cs typeface="B Mitra" panose="00000400000000000000" pitchFamily="2" charset="-78"/>
              </a:rPr>
              <a:t>حاصله نشان دهنده کاهش ضایعات، بهبود عملکرد در چرخه حیات تجهیزات، افزایش بازده </a:t>
            </a:r>
            <a:r>
              <a:rPr lang="fa-IR" sz="2200" b="1" dirty="0" smtClean="0">
                <a:cs typeface="B Mitra" panose="00000400000000000000" pitchFamily="2" charset="-78"/>
              </a:rPr>
              <a:t>در </a:t>
            </a:r>
            <a:r>
              <a:rPr lang="fa-IR" sz="2200" b="1" dirty="0">
                <a:cs typeface="B Mitra" panose="00000400000000000000" pitchFamily="2" charset="-78"/>
              </a:rPr>
              <a:t>تعمیر و نگهداری پیشگیرانه در هر مرحله از تعمیر و نگهداری </a:t>
            </a:r>
            <a:r>
              <a:rPr lang="fa-IR" sz="2200" b="1" dirty="0" smtClean="0">
                <a:cs typeface="B Mitra" panose="00000400000000000000" pitchFamily="2" charset="-78"/>
              </a:rPr>
              <a:t>بود </a:t>
            </a:r>
            <a:r>
              <a:rPr lang="fa-IR" sz="2200" dirty="0" smtClean="0">
                <a:cs typeface="B Mitra" panose="00000400000000000000" pitchFamily="2" charset="-78"/>
              </a:rPr>
              <a:t>. </a:t>
            </a:r>
          </a:p>
          <a:p>
            <a:pPr algn="r" rtl="1">
              <a:lnSpc>
                <a:spcPct val="150000"/>
              </a:lnSpc>
            </a:pPr>
            <a:r>
              <a:rPr lang="fa-IR" sz="2200" dirty="0">
                <a:cs typeface="B Mitra" panose="00000400000000000000" pitchFamily="2" charset="-78"/>
              </a:rPr>
              <a:t>و مطالعه موردی پروژه تالار شهر </a:t>
            </a:r>
            <a:r>
              <a:rPr lang="fa-IR" sz="2200" dirty="0" smtClean="0">
                <a:cs typeface="B Mitra" panose="00000400000000000000" pitchFamily="2" charset="-78"/>
              </a:rPr>
              <a:t>بریسبن </a:t>
            </a:r>
            <a:r>
              <a:rPr lang="fa-IR" sz="2200" dirty="0">
                <a:cs typeface="B Mitra" panose="00000400000000000000" pitchFamily="2" charset="-78"/>
              </a:rPr>
              <a:t>در این مقاله بررسی گردیده است : تالار شهر </a:t>
            </a:r>
            <a:r>
              <a:rPr lang="fa-IR" sz="2200" dirty="0" smtClean="0">
                <a:cs typeface="B Mitra" panose="00000400000000000000" pitchFamily="2" charset="-78"/>
              </a:rPr>
              <a:t>بریسبن </a:t>
            </a:r>
            <a:r>
              <a:rPr lang="fa-IR" sz="2200" dirty="0">
                <a:cs typeface="B Mitra" panose="00000400000000000000" pitchFamily="2" charset="-78"/>
              </a:rPr>
              <a:t>یکی از ساختمان های تاریخی شهر </a:t>
            </a:r>
            <a:r>
              <a:rPr lang="fa-IR" sz="2200" dirty="0" smtClean="0">
                <a:cs typeface="B Mitra" panose="00000400000000000000" pitchFamily="2" charset="-78"/>
              </a:rPr>
              <a:t>بریسبن </a:t>
            </a:r>
            <a:r>
              <a:rPr lang="fa-IR" sz="2200" dirty="0">
                <a:cs typeface="B Mitra" panose="00000400000000000000" pitchFamily="2" charset="-78"/>
              </a:rPr>
              <a:t>در کوئینزلند استرالیا در سال1935 احداث شد و در سال </a:t>
            </a:r>
            <a:r>
              <a:rPr lang="fa-IR" sz="2200" dirty="0" smtClean="0">
                <a:cs typeface="B Mitra" panose="00000400000000000000" pitchFamily="2" charset="-78"/>
              </a:rPr>
              <a:t>2005برای </a:t>
            </a:r>
            <a:r>
              <a:rPr lang="fa-IR" sz="2200" dirty="0">
                <a:cs typeface="B Mitra" panose="00000400000000000000" pitchFamily="2" charset="-78"/>
              </a:rPr>
              <a:t>بازسازی و ارزیابی شرایط محیطی و مصرف انرژی این ساختمان مدل سازی اطلاعات ساختمان برای این ساختمان با اطلاعات گذشته و همچنین اسکن های لیزری تهیه شد. </a:t>
            </a:r>
            <a:endParaRPr lang="en-US" sz="2200" dirty="0">
              <a:cs typeface="B Mitra" panose="00000400000000000000" pitchFamily="2" charset="-78"/>
            </a:endParaRPr>
          </a:p>
          <a:p>
            <a:pPr algn="r" rtl="1">
              <a:lnSpc>
                <a:spcPct val="150000"/>
              </a:lnSpc>
            </a:pPr>
            <a:endParaRPr lang="en-US" sz="2200" dirty="0">
              <a:cs typeface="B Mitra" panose="00000400000000000000" pitchFamily="2" charset="-78"/>
            </a:endParaRPr>
          </a:p>
        </p:txBody>
      </p:sp>
      <p:sp>
        <p:nvSpPr>
          <p:cNvPr id="2" name="Footer Placeholder 1"/>
          <p:cNvSpPr>
            <a:spLocks noGrp="1"/>
          </p:cNvSpPr>
          <p:nvPr>
            <p:ph type="ftr" sz="quarter" idx="11"/>
          </p:nvPr>
        </p:nvSpPr>
        <p:spPr/>
        <p:txBody>
          <a:bodyPr/>
          <a:lstStyle/>
          <a:p>
            <a:r>
              <a:rPr lang="fa-IR" smtClean="0"/>
              <a:t>مسائل فنی حقوقی مدلسازی اطلاعات ساختمان در شناسنامه فنی ملکی-دکتر مهدی روانشادنیا</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52</a:t>
            </a:fld>
            <a:endParaRPr lang="en-US" dirty="0"/>
          </a:p>
        </p:txBody>
      </p:sp>
    </p:spTree>
    <p:extLst>
      <p:ext uri="{BB962C8B-B14F-4D97-AF65-F5344CB8AC3E}">
        <p14:creationId xmlns:p14="http://schemas.microsoft.com/office/powerpoint/2010/main" val="22645495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587829" y="348343"/>
            <a:ext cx="11059885" cy="60588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eaLnBrk="1">
              <a:buClrTx/>
              <a:buFontTx/>
              <a:buNone/>
            </a:pPr>
            <a:r>
              <a:rPr lang="fr-FR" sz="2400" b="1" dirty="0" err="1">
                <a:solidFill>
                  <a:srgbClr val="FF0000"/>
                </a:solidFill>
              </a:rPr>
              <a:t>Preventative</a:t>
            </a:r>
            <a:r>
              <a:rPr lang="fr-FR" sz="2400" b="1" dirty="0">
                <a:solidFill>
                  <a:srgbClr val="FF0000"/>
                </a:solidFill>
              </a:rPr>
              <a:t> Maintenance </a:t>
            </a:r>
            <a:r>
              <a:rPr lang="fr-FR" sz="2400" b="1" dirty="0" err="1">
                <a:solidFill>
                  <a:srgbClr val="FF0000"/>
                </a:solidFill>
              </a:rPr>
              <a:t>Scheduling</a:t>
            </a:r>
            <a:endParaRPr lang="fr-FR" sz="2400" b="1" dirty="0">
              <a:solidFill>
                <a:srgbClr val="FF0000"/>
              </a:solidFill>
            </a:endParaRPr>
          </a:p>
          <a:p>
            <a:pPr eaLnBrk="1">
              <a:buClrTx/>
              <a:buFontTx/>
              <a:buNone/>
            </a:pPr>
            <a:r>
              <a:rPr lang="fr-FR" dirty="0">
                <a:solidFill>
                  <a:srgbClr val="000000"/>
                </a:solidFill>
              </a:rPr>
              <a:t>- </a:t>
            </a:r>
            <a:r>
              <a:rPr lang="fr-FR" dirty="0" err="1">
                <a:solidFill>
                  <a:srgbClr val="000000"/>
                </a:solidFill>
              </a:rPr>
              <a:t>Tracking</a:t>
            </a:r>
            <a:r>
              <a:rPr lang="fr-FR" dirty="0">
                <a:solidFill>
                  <a:srgbClr val="000000"/>
                </a:solidFill>
              </a:rPr>
              <a:t> and </a:t>
            </a:r>
            <a:r>
              <a:rPr lang="fr-FR" dirty="0" err="1">
                <a:solidFill>
                  <a:srgbClr val="000000"/>
                </a:solidFill>
              </a:rPr>
              <a:t>maintaining</a:t>
            </a:r>
            <a:r>
              <a:rPr lang="fr-FR" dirty="0">
                <a:solidFill>
                  <a:srgbClr val="000000"/>
                </a:solidFill>
              </a:rPr>
              <a:t> </a:t>
            </a:r>
            <a:r>
              <a:rPr lang="fr-FR" dirty="0" err="1">
                <a:solidFill>
                  <a:srgbClr val="000000"/>
                </a:solidFill>
              </a:rPr>
              <a:t>lifecycle</a:t>
            </a:r>
            <a:r>
              <a:rPr lang="fr-FR" dirty="0">
                <a:solidFill>
                  <a:srgbClr val="000000"/>
                </a:solidFill>
              </a:rPr>
              <a:t> information about the building structure (</a:t>
            </a:r>
            <a:r>
              <a:rPr lang="fr-FR" dirty="0" err="1">
                <a:solidFill>
                  <a:srgbClr val="000000"/>
                </a:solidFill>
              </a:rPr>
              <a:t>wall</a:t>
            </a:r>
            <a:r>
              <a:rPr lang="fr-FR" dirty="0">
                <a:solidFill>
                  <a:srgbClr val="000000"/>
                </a:solidFill>
              </a:rPr>
              <a:t>, </a:t>
            </a:r>
            <a:r>
              <a:rPr lang="fr-FR" dirty="0" err="1">
                <a:solidFill>
                  <a:srgbClr val="000000"/>
                </a:solidFill>
              </a:rPr>
              <a:t>floors</a:t>
            </a:r>
            <a:r>
              <a:rPr lang="fr-FR" dirty="0">
                <a:solidFill>
                  <a:srgbClr val="000000"/>
                </a:solidFill>
              </a:rPr>
              <a:t>, roof, etc.) as </a:t>
            </a:r>
            <a:r>
              <a:rPr lang="fr-FR" dirty="0" err="1">
                <a:solidFill>
                  <a:srgbClr val="000000"/>
                </a:solidFill>
              </a:rPr>
              <a:t>well</a:t>
            </a:r>
            <a:r>
              <a:rPr lang="fr-FR" dirty="0">
                <a:solidFill>
                  <a:srgbClr val="000000"/>
                </a:solidFill>
              </a:rPr>
              <a:t> as the </a:t>
            </a:r>
            <a:r>
              <a:rPr lang="fr-FR" dirty="0" err="1">
                <a:solidFill>
                  <a:srgbClr val="000000"/>
                </a:solidFill>
              </a:rPr>
              <a:t>equipment</a:t>
            </a:r>
            <a:r>
              <a:rPr lang="fr-FR" dirty="0">
                <a:solidFill>
                  <a:srgbClr val="000000"/>
                </a:solidFill>
              </a:rPr>
              <a:t> </a:t>
            </a:r>
            <a:r>
              <a:rPr lang="fr-FR" dirty="0" err="1">
                <a:solidFill>
                  <a:srgbClr val="000000"/>
                </a:solidFill>
              </a:rPr>
              <a:t>serving</a:t>
            </a:r>
            <a:r>
              <a:rPr lang="fr-FR" dirty="0">
                <a:solidFill>
                  <a:srgbClr val="000000"/>
                </a:solidFill>
              </a:rPr>
              <a:t> the building (</a:t>
            </a:r>
            <a:r>
              <a:rPr lang="fr-FR" dirty="0" err="1">
                <a:solidFill>
                  <a:srgbClr val="000000"/>
                </a:solidFill>
              </a:rPr>
              <a:t>mechanical</a:t>
            </a:r>
            <a:r>
              <a:rPr lang="fr-FR" dirty="0">
                <a:solidFill>
                  <a:srgbClr val="000000"/>
                </a:solidFill>
              </a:rPr>
              <a:t>, </a:t>
            </a:r>
            <a:r>
              <a:rPr lang="fr-FR" dirty="0" err="1">
                <a:solidFill>
                  <a:srgbClr val="000000"/>
                </a:solidFill>
              </a:rPr>
              <a:t>electrical</a:t>
            </a:r>
            <a:r>
              <a:rPr lang="fr-FR" dirty="0">
                <a:solidFill>
                  <a:srgbClr val="000000"/>
                </a:solidFill>
              </a:rPr>
              <a:t>, </a:t>
            </a:r>
            <a:r>
              <a:rPr lang="fr-FR" dirty="0" err="1">
                <a:solidFill>
                  <a:srgbClr val="000000"/>
                </a:solidFill>
              </a:rPr>
              <a:t>plumbing</a:t>
            </a:r>
            <a:r>
              <a:rPr lang="fr-FR" dirty="0">
                <a:solidFill>
                  <a:srgbClr val="000000"/>
                </a:solidFill>
              </a:rPr>
              <a:t>, etc.) to plan and </a:t>
            </a:r>
            <a:r>
              <a:rPr lang="fr-FR" dirty="0" err="1">
                <a:solidFill>
                  <a:srgbClr val="000000"/>
                </a:solidFill>
              </a:rPr>
              <a:t>schedule</a:t>
            </a:r>
            <a:r>
              <a:rPr lang="fr-FR" dirty="0">
                <a:solidFill>
                  <a:srgbClr val="000000"/>
                </a:solidFill>
              </a:rPr>
              <a:t> a program of maintenance </a:t>
            </a:r>
            <a:r>
              <a:rPr lang="fr-FR" dirty="0" err="1">
                <a:solidFill>
                  <a:srgbClr val="000000"/>
                </a:solidFill>
              </a:rPr>
              <a:t>activities</a:t>
            </a:r>
            <a:r>
              <a:rPr lang="fr-FR" dirty="0">
                <a:solidFill>
                  <a:srgbClr val="000000"/>
                </a:solidFill>
              </a:rPr>
              <a:t> </a:t>
            </a:r>
            <a:r>
              <a:rPr lang="fr-FR" dirty="0" err="1">
                <a:solidFill>
                  <a:srgbClr val="000000"/>
                </a:solidFill>
              </a:rPr>
              <a:t>that</a:t>
            </a:r>
            <a:r>
              <a:rPr lang="fr-FR" dirty="0">
                <a:solidFill>
                  <a:srgbClr val="000000"/>
                </a:solidFill>
              </a:rPr>
              <a:t> </a:t>
            </a:r>
            <a:r>
              <a:rPr lang="fr-FR" dirty="0" err="1">
                <a:solidFill>
                  <a:srgbClr val="000000"/>
                </a:solidFill>
              </a:rPr>
              <a:t>will</a:t>
            </a:r>
            <a:r>
              <a:rPr lang="fr-FR" dirty="0">
                <a:solidFill>
                  <a:srgbClr val="000000"/>
                </a:solidFill>
              </a:rPr>
              <a:t> </a:t>
            </a:r>
            <a:r>
              <a:rPr lang="fr-FR" dirty="0" err="1">
                <a:solidFill>
                  <a:srgbClr val="000000"/>
                </a:solidFill>
              </a:rPr>
              <a:t>improve</a:t>
            </a:r>
            <a:r>
              <a:rPr lang="fr-FR" dirty="0">
                <a:solidFill>
                  <a:srgbClr val="000000"/>
                </a:solidFill>
              </a:rPr>
              <a:t> building performance, </a:t>
            </a:r>
            <a:r>
              <a:rPr lang="fr-FR" dirty="0" err="1">
                <a:solidFill>
                  <a:srgbClr val="000000"/>
                </a:solidFill>
              </a:rPr>
              <a:t>reduce</a:t>
            </a:r>
            <a:r>
              <a:rPr lang="fr-FR" dirty="0">
                <a:solidFill>
                  <a:srgbClr val="000000"/>
                </a:solidFill>
              </a:rPr>
              <a:t> </a:t>
            </a:r>
            <a:r>
              <a:rPr lang="fr-FR" dirty="0" err="1">
                <a:solidFill>
                  <a:srgbClr val="000000"/>
                </a:solidFill>
              </a:rPr>
              <a:t>repairs</a:t>
            </a:r>
            <a:r>
              <a:rPr lang="fr-FR" dirty="0">
                <a:solidFill>
                  <a:srgbClr val="000000"/>
                </a:solidFill>
              </a:rPr>
              <a:t>, and </a:t>
            </a:r>
            <a:r>
              <a:rPr lang="fr-FR" dirty="0" err="1">
                <a:solidFill>
                  <a:srgbClr val="000000"/>
                </a:solidFill>
              </a:rPr>
              <a:t>reduce</a:t>
            </a:r>
            <a:r>
              <a:rPr lang="fr-FR" dirty="0">
                <a:solidFill>
                  <a:srgbClr val="000000"/>
                </a:solidFill>
              </a:rPr>
              <a:t> </a:t>
            </a:r>
            <a:r>
              <a:rPr lang="fr-FR" dirty="0" err="1">
                <a:solidFill>
                  <a:srgbClr val="000000"/>
                </a:solidFill>
              </a:rPr>
              <a:t>overall</a:t>
            </a:r>
            <a:r>
              <a:rPr lang="fr-FR" dirty="0">
                <a:solidFill>
                  <a:srgbClr val="000000"/>
                </a:solidFill>
              </a:rPr>
              <a:t> maintenance </a:t>
            </a:r>
            <a:r>
              <a:rPr lang="fr-FR" dirty="0" err="1">
                <a:solidFill>
                  <a:srgbClr val="000000"/>
                </a:solidFill>
              </a:rPr>
              <a:t>costs</a:t>
            </a:r>
            <a:r>
              <a:rPr lang="fr-FR" dirty="0">
                <a:solidFill>
                  <a:srgbClr val="000000"/>
                </a:solidFill>
              </a:rPr>
              <a:t>.[</a:t>
            </a:r>
            <a:r>
              <a:rPr lang="fr-FR" dirty="0" err="1">
                <a:solidFill>
                  <a:srgbClr val="000000"/>
                </a:solidFill>
              </a:rPr>
              <a:t>Asset</a:t>
            </a:r>
            <a:r>
              <a:rPr lang="fr-FR" dirty="0">
                <a:solidFill>
                  <a:srgbClr val="000000"/>
                </a:solidFill>
              </a:rPr>
              <a:t> management, control and maintenance of </a:t>
            </a:r>
            <a:r>
              <a:rPr lang="fr-FR" dirty="0" err="1">
                <a:solidFill>
                  <a:srgbClr val="000000"/>
                </a:solidFill>
              </a:rPr>
              <a:t>equipments</a:t>
            </a:r>
            <a:r>
              <a:rPr lang="fr-FR" dirty="0">
                <a:solidFill>
                  <a:srgbClr val="000000"/>
                </a:solidFill>
              </a:rPr>
              <a:t>] Gestion du patrimoine, pilotage et maintenance des équipements.</a:t>
            </a:r>
          </a:p>
          <a:p>
            <a:pPr eaLnBrk="1">
              <a:buClrTx/>
              <a:buFontTx/>
              <a:buNone/>
            </a:pPr>
            <a:endParaRPr lang="fr-FR" dirty="0"/>
          </a:p>
          <a:p>
            <a:pPr eaLnBrk="1">
              <a:buClrTx/>
              <a:buFontTx/>
              <a:buNone/>
            </a:pPr>
            <a:r>
              <a:rPr lang="fr-FR" sz="2400" b="1" dirty="0" err="1">
                <a:solidFill>
                  <a:srgbClr val="FF0000"/>
                </a:solidFill>
              </a:rPr>
              <a:t>Asset</a:t>
            </a:r>
            <a:r>
              <a:rPr lang="fr-FR" sz="2400" b="1" dirty="0">
                <a:solidFill>
                  <a:srgbClr val="FF0000"/>
                </a:solidFill>
              </a:rPr>
              <a:t> Management</a:t>
            </a:r>
          </a:p>
          <a:p>
            <a:pPr eaLnBrk="1">
              <a:buClrTx/>
              <a:buFontTx/>
              <a:buNone/>
            </a:pPr>
            <a:r>
              <a:rPr lang="fr-FR" dirty="0">
                <a:solidFill>
                  <a:srgbClr val="000000"/>
                </a:solidFill>
              </a:rPr>
              <a:t>- </a:t>
            </a:r>
            <a:r>
              <a:rPr lang="fr-FR" dirty="0" err="1">
                <a:solidFill>
                  <a:srgbClr val="000000"/>
                </a:solidFill>
              </a:rPr>
              <a:t>Linking</a:t>
            </a:r>
            <a:r>
              <a:rPr lang="fr-FR" dirty="0">
                <a:solidFill>
                  <a:srgbClr val="000000"/>
                </a:solidFill>
              </a:rPr>
              <a:t> data in a BIM record model to a </a:t>
            </a:r>
            <a:r>
              <a:rPr lang="fr-FR" dirty="0" err="1">
                <a:solidFill>
                  <a:srgbClr val="000000"/>
                </a:solidFill>
              </a:rPr>
              <a:t>database</a:t>
            </a:r>
            <a:r>
              <a:rPr lang="fr-FR" dirty="0">
                <a:solidFill>
                  <a:srgbClr val="000000"/>
                </a:solidFill>
              </a:rPr>
              <a:t> of building </a:t>
            </a:r>
            <a:r>
              <a:rPr lang="fr-FR" dirty="0" err="1">
                <a:solidFill>
                  <a:srgbClr val="000000"/>
                </a:solidFill>
              </a:rPr>
              <a:t>assets</a:t>
            </a:r>
            <a:r>
              <a:rPr lang="fr-FR" dirty="0">
                <a:solidFill>
                  <a:srgbClr val="000000"/>
                </a:solidFill>
              </a:rPr>
              <a:t> to </a:t>
            </a:r>
            <a:r>
              <a:rPr lang="fr-FR" dirty="0" err="1">
                <a:solidFill>
                  <a:srgbClr val="000000"/>
                </a:solidFill>
              </a:rPr>
              <a:t>assist</a:t>
            </a:r>
            <a:r>
              <a:rPr lang="fr-FR" dirty="0">
                <a:solidFill>
                  <a:srgbClr val="000000"/>
                </a:solidFill>
              </a:rPr>
              <a:t> in </a:t>
            </a:r>
            <a:r>
              <a:rPr lang="fr-FR" dirty="0" err="1">
                <a:solidFill>
                  <a:srgbClr val="000000"/>
                </a:solidFill>
              </a:rPr>
              <a:t>efficiently</a:t>
            </a:r>
            <a:r>
              <a:rPr lang="fr-FR" dirty="0">
                <a:solidFill>
                  <a:srgbClr val="000000"/>
                </a:solidFill>
              </a:rPr>
              <a:t> </a:t>
            </a:r>
            <a:r>
              <a:rPr lang="fr-FR" dirty="0" err="1">
                <a:solidFill>
                  <a:srgbClr val="000000"/>
                </a:solidFill>
              </a:rPr>
              <a:t>maintaining</a:t>
            </a:r>
            <a:r>
              <a:rPr lang="fr-FR" dirty="0">
                <a:solidFill>
                  <a:srgbClr val="000000"/>
                </a:solidFill>
              </a:rPr>
              <a:t> and operating the </a:t>
            </a:r>
            <a:r>
              <a:rPr lang="fr-FR" dirty="0" err="1">
                <a:solidFill>
                  <a:srgbClr val="000000"/>
                </a:solidFill>
              </a:rPr>
              <a:t>facility</a:t>
            </a:r>
            <a:r>
              <a:rPr lang="fr-FR" dirty="0">
                <a:solidFill>
                  <a:srgbClr val="000000"/>
                </a:solidFill>
              </a:rPr>
              <a:t>. </a:t>
            </a:r>
            <a:r>
              <a:rPr lang="fr-FR" dirty="0" err="1">
                <a:solidFill>
                  <a:srgbClr val="000000"/>
                </a:solidFill>
              </a:rPr>
              <a:t>These</a:t>
            </a:r>
            <a:r>
              <a:rPr lang="fr-FR" dirty="0">
                <a:solidFill>
                  <a:srgbClr val="000000"/>
                </a:solidFill>
              </a:rPr>
              <a:t> </a:t>
            </a:r>
            <a:r>
              <a:rPr lang="fr-FR" dirty="0" err="1">
                <a:solidFill>
                  <a:srgbClr val="000000"/>
                </a:solidFill>
              </a:rPr>
              <a:t>assets</a:t>
            </a:r>
            <a:r>
              <a:rPr lang="fr-FR" dirty="0">
                <a:solidFill>
                  <a:srgbClr val="000000"/>
                </a:solidFill>
              </a:rPr>
              <a:t> </a:t>
            </a:r>
            <a:r>
              <a:rPr lang="fr-FR" dirty="0" err="1">
                <a:solidFill>
                  <a:srgbClr val="000000"/>
                </a:solidFill>
              </a:rPr>
              <a:t>often</a:t>
            </a:r>
            <a:r>
              <a:rPr lang="fr-FR" dirty="0">
                <a:solidFill>
                  <a:srgbClr val="000000"/>
                </a:solidFill>
              </a:rPr>
              <a:t> </a:t>
            </a:r>
            <a:r>
              <a:rPr lang="fr-FR" dirty="0" err="1">
                <a:solidFill>
                  <a:srgbClr val="000000"/>
                </a:solidFill>
              </a:rPr>
              <a:t>include</a:t>
            </a:r>
            <a:r>
              <a:rPr lang="fr-FR" dirty="0">
                <a:solidFill>
                  <a:srgbClr val="000000"/>
                </a:solidFill>
              </a:rPr>
              <a:t> the building </a:t>
            </a:r>
            <a:r>
              <a:rPr lang="fr-FR" dirty="0" err="1">
                <a:solidFill>
                  <a:srgbClr val="000000"/>
                </a:solidFill>
              </a:rPr>
              <a:t>elements</a:t>
            </a:r>
            <a:r>
              <a:rPr lang="fr-FR" dirty="0">
                <a:solidFill>
                  <a:srgbClr val="000000"/>
                </a:solidFill>
              </a:rPr>
              <a:t>, </a:t>
            </a:r>
            <a:r>
              <a:rPr lang="fr-FR" dirty="0" err="1">
                <a:solidFill>
                  <a:srgbClr val="000000"/>
                </a:solidFill>
              </a:rPr>
              <a:t>systems</a:t>
            </a:r>
            <a:r>
              <a:rPr lang="fr-FR" dirty="0">
                <a:solidFill>
                  <a:srgbClr val="000000"/>
                </a:solidFill>
              </a:rPr>
              <a:t>, and </a:t>
            </a:r>
            <a:r>
              <a:rPr lang="fr-FR" dirty="0" err="1">
                <a:solidFill>
                  <a:srgbClr val="000000"/>
                </a:solidFill>
              </a:rPr>
              <a:t>equipment</a:t>
            </a:r>
            <a:r>
              <a:rPr lang="fr-FR" dirty="0">
                <a:solidFill>
                  <a:srgbClr val="000000"/>
                </a:solidFill>
              </a:rPr>
              <a:t> </a:t>
            </a:r>
            <a:r>
              <a:rPr lang="fr-FR" dirty="0" err="1">
                <a:solidFill>
                  <a:srgbClr val="000000"/>
                </a:solidFill>
              </a:rPr>
              <a:t>that</a:t>
            </a:r>
            <a:r>
              <a:rPr lang="fr-FR" dirty="0">
                <a:solidFill>
                  <a:srgbClr val="000000"/>
                </a:solidFill>
              </a:rPr>
              <a:t> must </a:t>
            </a:r>
            <a:r>
              <a:rPr lang="fr-FR" dirty="0" err="1">
                <a:solidFill>
                  <a:srgbClr val="000000"/>
                </a:solidFill>
              </a:rPr>
              <a:t>be</a:t>
            </a:r>
            <a:r>
              <a:rPr lang="fr-FR" dirty="0">
                <a:solidFill>
                  <a:srgbClr val="000000"/>
                </a:solidFill>
              </a:rPr>
              <a:t> </a:t>
            </a:r>
            <a:r>
              <a:rPr lang="fr-FR" dirty="0" err="1">
                <a:solidFill>
                  <a:srgbClr val="000000"/>
                </a:solidFill>
              </a:rPr>
              <a:t>maintained</a:t>
            </a:r>
            <a:r>
              <a:rPr lang="fr-FR" dirty="0">
                <a:solidFill>
                  <a:srgbClr val="000000"/>
                </a:solidFill>
              </a:rPr>
              <a:t> and </a:t>
            </a:r>
            <a:r>
              <a:rPr lang="fr-FR" dirty="0" err="1">
                <a:solidFill>
                  <a:srgbClr val="000000"/>
                </a:solidFill>
              </a:rPr>
              <a:t>operated</a:t>
            </a:r>
            <a:r>
              <a:rPr lang="fr-FR" dirty="0">
                <a:solidFill>
                  <a:srgbClr val="000000"/>
                </a:solidFill>
              </a:rPr>
              <a:t> </a:t>
            </a:r>
            <a:r>
              <a:rPr lang="fr-FR" dirty="0" err="1">
                <a:solidFill>
                  <a:srgbClr val="000000"/>
                </a:solidFill>
              </a:rPr>
              <a:t>efficiently</a:t>
            </a:r>
            <a:r>
              <a:rPr lang="fr-FR" dirty="0">
                <a:solidFill>
                  <a:srgbClr val="000000"/>
                </a:solidFill>
              </a:rPr>
              <a:t> to </a:t>
            </a:r>
            <a:r>
              <a:rPr lang="fr-FR" dirty="0" err="1">
                <a:solidFill>
                  <a:srgbClr val="000000"/>
                </a:solidFill>
              </a:rPr>
              <a:t>satisfy</a:t>
            </a:r>
            <a:r>
              <a:rPr lang="fr-FR" dirty="0">
                <a:solidFill>
                  <a:srgbClr val="000000"/>
                </a:solidFill>
              </a:rPr>
              <a:t> the </a:t>
            </a:r>
            <a:r>
              <a:rPr lang="fr-FR" dirty="0" err="1">
                <a:solidFill>
                  <a:srgbClr val="000000"/>
                </a:solidFill>
              </a:rPr>
              <a:t>facility</a:t>
            </a:r>
            <a:r>
              <a:rPr lang="fr-FR" dirty="0">
                <a:solidFill>
                  <a:srgbClr val="000000"/>
                </a:solidFill>
              </a:rPr>
              <a:t> </a:t>
            </a:r>
            <a:r>
              <a:rPr lang="fr-FR" dirty="0" err="1">
                <a:solidFill>
                  <a:srgbClr val="000000"/>
                </a:solidFill>
              </a:rPr>
              <a:t>users</a:t>
            </a:r>
            <a:r>
              <a:rPr lang="fr-FR" dirty="0">
                <a:solidFill>
                  <a:srgbClr val="000000"/>
                </a:solidFill>
              </a:rPr>
              <a:t>’ </a:t>
            </a:r>
            <a:r>
              <a:rPr lang="fr-FR" dirty="0" err="1">
                <a:solidFill>
                  <a:srgbClr val="000000"/>
                </a:solidFill>
              </a:rPr>
              <a:t>requirements</a:t>
            </a:r>
            <a:r>
              <a:rPr lang="fr-FR" dirty="0">
                <a:solidFill>
                  <a:srgbClr val="000000"/>
                </a:solidFill>
              </a:rPr>
              <a:t> in a </a:t>
            </a:r>
            <a:r>
              <a:rPr lang="fr-FR" dirty="0" err="1">
                <a:solidFill>
                  <a:srgbClr val="000000"/>
                </a:solidFill>
              </a:rPr>
              <a:t>cost</a:t>
            </a:r>
            <a:r>
              <a:rPr lang="fr-FR" dirty="0">
                <a:solidFill>
                  <a:srgbClr val="000000"/>
                </a:solidFill>
              </a:rPr>
              <a:t> effective </a:t>
            </a:r>
            <a:r>
              <a:rPr lang="fr-FR" dirty="0" err="1">
                <a:solidFill>
                  <a:srgbClr val="000000"/>
                </a:solidFill>
              </a:rPr>
              <a:t>way</a:t>
            </a:r>
            <a:r>
              <a:rPr lang="fr-FR" dirty="0">
                <a:solidFill>
                  <a:srgbClr val="000000"/>
                </a:solidFill>
              </a:rPr>
              <a:t>.</a:t>
            </a:r>
            <a:r>
              <a:rPr lang="fr-FR" dirty="0"/>
              <a:t> </a:t>
            </a:r>
          </a:p>
        </p:txBody>
      </p:sp>
      <p:sp>
        <p:nvSpPr>
          <p:cNvPr id="2" name="Footer Placeholder 1"/>
          <p:cNvSpPr>
            <a:spLocks noGrp="1"/>
          </p:cNvSpPr>
          <p:nvPr>
            <p:ph type="ftr" sz="quarter" idx="11"/>
          </p:nvPr>
        </p:nvSpPr>
        <p:spPr/>
        <p:txBody>
          <a:bodyPr/>
          <a:lstStyle/>
          <a:p>
            <a:r>
              <a:rPr lang="fa-IR" smtClean="0"/>
              <a:t>مسائل فنی حقوقی مدلسازی اطلاعات ساختمان در شناسنامه فنی ملکی-دکتر مهدی روانشادنیا</a:t>
            </a:r>
            <a:endParaRPr lang="en-US" dirty="0"/>
          </a:p>
        </p:txBody>
      </p:sp>
      <p:sp>
        <p:nvSpPr>
          <p:cNvPr id="3" name="Slide Number Placeholder 2"/>
          <p:cNvSpPr>
            <a:spLocks noGrp="1"/>
          </p:cNvSpPr>
          <p:nvPr>
            <p:ph type="sldNum" sz="quarter" idx="12"/>
          </p:nvPr>
        </p:nvSpPr>
        <p:spPr/>
        <p:txBody>
          <a:bodyPr/>
          <a:lstStyle/>
          <a:p>
            <a:fld id="{6D22F896-40B5-4ADD-8801-0D06FADFA095}" type="slidenum">
              <a:rPr lang="en-US" smtClean="0"/>
              <a:t>53</a:t>
            </a:fld>
            <a:endParaRPr lang="en-US" dirty="0"/>
          </a:p>
        </p:txBody>
      </p:sp>
    </p:spTree>
    <p:extLst>
      <p:ext uri="{BB962C8B-B14F-4D97-AF65-F5344CB8AC3E}">
        <p14:creationId xmlns:p14="http://schemas.microsoft.com/office/powerpoint/2010/main" val="143506925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ChangeArrowheads="1"/>
          </p:cNvSpPr>
          <p:nvPr/>
        </p:nvSpPr>
        <p:spPr bwMode="auto">
          <a:xfrm>
            <a:off x="1153884" y="174172"/>
            <a:ext cx="87757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228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ctr"/>
            <a:r>
              <a:rPr lang="fa-IR" sz="3200" b="1" dirty="0" smtClean="0">
                <a:solidFill>
                  <a:srgbClr val="002060"/>
                </a:solidFill>
                <a:cs typeface="B Titr" panose="00000700000000000000" pitchFamily="2" charset="-78"/>
              </a:rPr>
              <a:t>چند نمونه از پیاده سازی برای ساختمان های هوشمند</a:t>
            </a:r>
            <a:endParaRPr lang="en-US" sz="3200" b="1" dirty="0">
              <a:solidFill>
                <a:srgbClr val="002060"/>
              </a:solidFill>
              <a:cs typeface="B Titr" panose="00000700000000000000" pitchFamily="2" charset="-78"/>
            </a:endParaRPr>
          </a:p>
        </p:txBody>
      </p:sp>
      <p:graphicFrame>
        <p:nvGraphicFramePr>
          <p:cNvPr id="4" name="Table 3"/>
          <p:cNvGraphicFramePr>
            <a:graphicFrameLocks noGrp="1"/>
          </p:cNvGraphicFramePr>
          <p:nvPr>
            <p:extLst/>
          </p:nvPr>
        </p:nvGraphicFramePr>
        <p:xfrm>
          <a:off x="413657" y="990601"/>
          <a:ext cx="10101943" cy="5235576"/>
        </p:xfrm>
        <a:graphic>
          <a:graphicData uri="http://schemas.openxmlformats.org/drawingml/2006/table">
            <a:tbl>
              <a:tblPr/>
              <a:tblGrid>
                <a:gridCol w="3878423"/>
                <a:gridCol w="6223520"/>
              </a:tblGrid>
              <a:tr h="402738">
                <a:tc>
                  <a:txBody>
                    <a:bodyPr/>
                    <a:lstStyle/>
                    <a:p>
                      <a:pPr marL="0" marR="0">
                        <a:spcBef>
                          <a:spcPts val="0"/>
                        </a:spcBef>
                        <a:spcAft>
                          <a:spcPts val="0"/>
                        </a:spcAft>
                      </a:pPr>
                      <a:r>
                        <a:rPr lang="en-US" sz="1400" b="1" dirty="0">
                          <a:solidFill>
                            <a:schemeClr val="bg1"/>
                          </a:solidFill>
                          <a:latin typeface="Arial"/>
                          <a:ea typeface="MS Mincho"/>
                        </a:rPr>
                        <a:t>Project/Arranger</a:t>
                      </a:r>
                      <a:endParaRPr lang="en-US" sz="1400" dirty="0">
                        <a:solidFill>
                          <a:schemeClr val="bg1"/>
                        </a:solidFill>
                        <a:latin typeface="Times New Roman"/>
                        <a:ea typeface="MS Mincho"/>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244061"/>
                    </a:solidFill>
                  </a:tcPr>
                </a:tc>
                <a:tc>
                  <a:txBody>
                    <a:bodyPr/>
                    <a:lstStyle/>
                    <a:p>
                      <a:pPr marL="0" marR="0" algn="just">
                        <a:spcBef>
                          <a:spcPts val="0"/>
                        </a:spcBef>
                        <a:spcAft>
                          <a:spcPts val="0"/>
                        </a:spcAft>
                      </a:pPr>
                      <a:r>
                        <a:rPr lang="en-US" sz="1400" b="1" dirty="0">
                          <a:solidFill>
                            <a:schemeClr val="bg1"/>
                          </a:solidFill>
                          <a:latin typeface="Arial"/>
                          <a:ea typeface="MS Mincho"/>
                        </a:rPr>
                        <a:t>Details</a:t>
                      </a:r>
                      <a:endParaRPr lang="en-US" sz="1400" dirty="0">
                        <a:solidFill>
                          <a:schemeClr val="bg1"/>
                        </a:solidFill>
                        <a:latin typeface="Times New Roman"/>
                        <a:ea typeface="MS Mincho"/>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244061"/>
                    </a:solidFill>
                  </a:tcPr>
                </a:tc>
              </a:tr>
              <a:tr h="1252959">
                <a:tc>
                  <a:txBody>
                    <a:bodyPr/>
                    <a:lstStyle/>
                    <a:p>
                      <a:pPr marL="0" marR="0">
                        <a:spcBef>
                          <a:spcPts val="0"/>
                        </a:spcBef>
                        <a:spcAft>
                          <a:spcPts val="0"/>
                        </a:spcAft>
                      </a:pPr>
                      <a:r>
                        <a:rPr lang="en-US" sz="1400" b="1" dirty="0">
                          <a:latin typeface="Arial"/>
                          <a:ea typeface="MS Mincho"/>
                        </a:rPr>
                        <a:t>Western Kentucky </a:t>
                      </a:r>
                      <a:r>
                        <a:rPr lang="en-US" sz="1400" b="1" dirty="0" smtClean="0">
                          <a:latin typeface="Arial"/>
                          <a:ea typeface="MS Mincho"/>
                        </a:rPr>
                        <a:t>University,</a:t>
                      </a:r>
                      <a:endParaRPr lang="en-US" sz="1400" dirty="0">
                        <a:latin typeface="Times New Roman"/>
                        <a:ea typeface="MS Mincho"/>
                      </a:endParaRPr>
                    </a:p>
                    <a:p>
                      <a:pPr marL="0" marR="0">
                        <a:spcBef>
                          <a:spcPts val="0"/>
                        </a:spcBef>
                        <a:spcAft>
                          <a:spcPts val="0"/>
                        </a:spcAft>
                      </a:pPr>
                      <a:r>
                        <a:rPr lang="en-US" sz="1400" b="1" dirty="0">
                          <a:latin typeface="Arial"/>
                          <a:ea typeface="MS Mincho"/>
                        </a:rPr>
                        <a:t>Kentucky</a:t>
                      </a:r>
                      <a:endParaRPr lang="en-US" sz="1400" dirty="0">
                        <a:latin typeface="Times New Roman"/>
                        <a:ea typeface="MS Mincho"/>
                      </a:endParaRPr>
                    </a:p>
                    <a:p>
                      <a:pPr marL="0" marR="0">
                        <a:spcBef>
                          <a:spcPts val="0"/>
                        </a:spcBef>
                        <a:spcAft>
                          <a:spcPts val="0"/>
                        </a:spcAft>
                      </a:pPr>
                      <a:r>
                        <a:rPr lang="en-US" sz="1400" i="1" dirty="0">
                          <a:latin typeface="Arial"/>
                          <a:ea typeface="MS Mincho"/>
                        </a:rPr>
                        <a:t>Arranged by Johnson Controls, Inc. </a:t>
                      </a:r>
                      <a:r>
                        <a:rPr lang="en-US" sz="1400" i="1" dirty="0" smtClean="0">
                          <a:latin typeface="Arial"/>
                          <a:ea typeface="MS Mincho"/>
                        </a:rPr>
                        <a:t> and </a:t>
                      </a:r>
                      <a:r>
                        <a:rPr lang="en-US" sz="1400" i="1" dirty="0">
                          <a:latin typeface="Arial"/>
                          <a:ea typeface="MS Mincho"/>
                        </a:rPr>
                        <a:t>Western Kentucky University</a:t>
                      </a:r>
                      <a:endParaRPr lang="en-US" sz="1400" dirty="0">
                        <a:latin typeface="Times New Roman"/>
                        <a:ea typeface="MS Mincho"/>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l">
                        <a:spcBef>
                          <a:spcPts val="0"/>
                        </a:spcBef>
                        <a:spcAft>
                          <a:spcPts val="0"/>
                        </a:spcAft>
                      </a:pPr>
                      <a:r>
                        <a:rPr lang="en-US" sz="1400" dirty="0">
                          <a:latin typeface="Arial"/>
                          <a:ea typeface="MS Mincho"/>
                        </a:rPr>
                        <a:t>Showcase of Energy Information System: Panoptix</a:t>
                      </a:r>
                      <a:r>
                        <a:rPr lang="en-US" sz="1400" baseline="30000" dirty="0">
                          <a:latin typeface="Arial"/>
                          <a:ea typeface="MS Mincho"/>
                        </a:rPr>
                        <a:t>®</a:t>
                      </a:r>
                      <a:r>
                        <a:rPr lang="en-US" sz="1400" dirty="0">
                          <a:latin typeface="Arial"/>
                          <a:ea typeface="MS Mincho"/>
                        </a:rPr>
                        <a:t> platform that includes applications for </a:t>
                      </a:r>
                      <a:r>
                        <a:rPr lang="en-US" sz="1400" b="1" dirty="0">
                          <a:latin typeface="Arial"/>
                          <a:ea typeface="MS Mincho"/>
                        </a:rPr>
                        <a:t>utility tracking and </a:t>
                      </a:r>
                      <a:r>
                        <a:rPr lang="en-US" sz="1400" b="1" dirty="0" smtClean="0">
                          <a:latin typeface="Arial"/>
                          <a:ea typeface="MS Mincho"/>
                        </a:rPr>
                        <a:t>reporting; </a:t>
                      </a:r>
                      <a:r>
                        <a:rPr lang="en-US" sz="1400" b="1" dirty="0">
                          <a:latin typeface="Arial"/>
                          <a:ea typeface="MS Mincho"/>
                        </a:rPr>
                        <a:t>fault detection and </a:t>
                      </a:r>
                      <a:r>
                        <a:rPr lang="en-US" sz="1400" b="1" dirty="0" smtClean="0">
                          <a:latin typeface="Arial"/>
                          <a:ea typeface="MS Mincho"/>
                        </a:rPr>
                        <a:t>diagnostics; </a:t>
                      </a:r>
                      <a:r>
                        <a:rPr lang="en-US" sz="1400" b="1" dirty="0">
                          <a:latin typeface="Arial"/>
                          <a:ea typeface="MS Mincho"/>
                        </a:rPr>
                        <a:t>equipment performance </a:t>
                      </a:r>
                      <a:r>
                        <a:rPr lang="en-US" sz="1400" b="1" dirty="0" smtClean="0">
                          <a:latin typeface="Arial"/>
                          <a:ea typeface="MS Mincho"/>
                        </a:rPr>
                        <a:t>analytics; </a:t>
                      </a:r>
                      <a:r>
                        <a:rPr lang="en-US" sz="1400" b="1" dirty="0">
                          <a:latin typeface="Arial"/>
                          <a:ea typeface="MS Mincho"/>
                        </a:rPr>
                        <a:t>and measurement and </a:t>
                      </a:r>
                      <a:r>
                        <a:rPr lang="en-US" sz="1400" b="1" dirty="0" smtClean="0">
                          <a:latin typeface="Arial"/>
                          <a:ea typeface="MS Mincho"/>
                        </a:rPr>
                        <a:t>verification; </a:t>
                      </a:r>
                      <a:r>
                        <a:rPr lang="en-US" sz="1400" b="1" dirty="0">
                          <a:latin typeface="Arial"/>
                          <a:ea typeface="MS Mincho"/>
                        </a:rPr>
                        <a:t>and a public-facing energy information </a:t>
                      </a:r>
                      <a:r>
                        <a:rPr lang="en-US" sz="1400" b="1" dirty="0" smtClean="0">
                          <a:latin typeface="Arial"/>
                          <a:ea typeface="MS Mincho"/>
                        </a:rPr>
                        <a:t>kiosk.</a:t>
                      </a:r>
                      <a:endParaRPr lang="en-US" sz="1400" b="1" dirty="0">
                        <a:latin typeface="Times New Roman"/>
                        <a:ea typeface="MS Mincho"/>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163460">
                <a:tc>
                  <a:txBody>
                    <a:bodyPr/>
                    <a:lstStyle/>
                    <a:p>
                      <a:pPr marL="0" marR="0">
                        <a:spcBef>
                          <a:spcPts val="0"/>
                        </a:spcBef>
                        <a:spcAft>
                          <a:spcPts val="0"/>
                        </a:spcAft>
                      </a:pPr>
                      <a:r>
                        <a:rPr lang="en-US" sz="1400" b="1" dirty="0">
                          <a:latin typeface="Arial"/>
                          <a:ea typeface="MS Mincho"/>
                        </a:rPr>
                        <a:t>Adobe Systems </a:t>
                      </a:r>
                      <a:r>
                        <a:rPr lang="en-US" sz="1400" b="1" dirty="0" smtClean="0">
                          <a:latin typeface="Arial"/>
                          <a:ea typeface="MS Mincho"/>
                        </a:rPr>
                        <a:t>Incorporated,</a:t>
                      </a:r>
                      <a:endParaRPr lang="en-US" sz="1400" dirty="0">
                        <a:latin typeface="Times New Roman"/>
                        <a:ea typeface="MS Mincho"/>
                      </a:endParaRPr>
                    </a:p>
                    <a:p>
                      <a:pPr marL="0" marR="0">
                        <a:spcBef>
                          <a:spcPts val="0"/>
                        </a:spcBef>
                        <a:spcAft>
                          <a:spcPts val="0"/>
                        </a:spcAft>
                      </a:pPr>
                      <a:r>
                        <a:rPr lang="en-US" sz="1400" b="1" dirty="0">
                          <a:latin typeface="Arial"/>
                          <a:ea typeface="MS Mincho"/>
                        </a:rPr>
                        <a:t>West Tower 12 Smart </a:t>
                      </a:r>
                      <a:r>
                        <a:rPr lang="en-US" sz="1400" b="1" dirty="0" smtClean="0">
                          <a:latin typeface="Arial"/>
                          <a:ea typeface="MS Mincho"/>
                        </a:rPr>
                        <a:t>Floor,</a:t>
                      </a:r>
                      <a:endParaRPr lang="en-US" sz="1400" dirty="0">
                        <a:latin typeface="Times New Roman"/>
                        <a:ea typeface="MS Mincho"/>
                      </a:endParaRPr>
                    </a:p>
                    <a:p>
                      <a:pPr marL="0" marR="0">
                        <a:spcBef>
                          <a:spcPts val="0"/>
                        </a:spcBef>
                        <a:spcAft>
                          <a:spcPts val="0"/>
                        </a:spcAft>
                      </a:pPr>
                      <a:r>
                        <a:rPr lang="en-US" sz="1400" b="1" dirty="0">
                          <a:latin typeface="Arial"/>
                          <a:ea typeface="MS Mincho"/>
                        </a:rPr>
                        <a:t>California</a:t>
                      </a:r>
                      <a:endParaRPr lang="en-US" sz="1400" dirty="0">
                        <a:latin typeface="Times New Roman"/>
                        <a:ea typeface="MS Mincho"/>
                      </a:endParaRPr>
                    </a:p>
                    <a:p>
                      <a:pPr marL="0" marR="0">
                        <a:spcBef>
                          <a:spcPts val="0"/>
                        </a:spcBef>
                        <a:spcAft>
                          <a:spcPts val="0"/>
                        </a:spcAft>
                      </a:pPr>
                      <a:r>
                        <a:rPr lang="en-US" sz="1400" i="1" dirty="0">
                          <a:latin typeface="Arial"/>
                          <a:ea typeface="MS Mincho"/>
                        </a:rPr>
                        <a:t>Arranged by WattStopper and IBS, Inc.  </a:t>
                      </a:r>
                      <a:endParaRPr lang="en-US" sz="1400" dirty="0">
                        <a:latin typeface="Times New Roman"/>
                        <a:ea typeface="MS Mincho"/>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l">
                        <a:spcBef>
                          <a:spcPts val="0"/>
                        </a:spcBef>
                        <a:spcAft>
                          <a:spcPts val="0"/>
                        </a:spcAft>
                      </a:pPr>
                      <a:r>
                        <a:rPr lang="en-US" sz="1400" dirty="0">
                          <a:latin typeface="Arial"/>
                          <a:ea typeface="MS Mincho"/>
                        </a:rPr>
                        <a:t>Showcase of digital lighting management solution by WattStopper and IBIS-centralized software interface responsible for </a:t>
                      </a:r>
                      <a:r>
                        <a:rPr lang="en-US" sz="1400" b="1" dirty="0">
                          <a:latin typeface="Arial"/>
                          <a:ea typeface="MS Mincho"/>
                        </a:rPr>
                        <a:t>integrated sequences of operation, optimizing control strategies, and reducing energy </a:t>
                      </a:r>
                      <a:r>
                        <a:rPr lang="en-US" sz="1400" b="1" dirty="0" smtClean="0">
                          <a:latin typeface="Arial"/>
                          <a:ea typeface="MS Mincho"/>
                        </a:rPr>
                        <a:t>consumption</a:t>
                      </a:r>
                      <a:r>
                        <a:rPr lang="en-US" sz="1400" dirty="0" smtClean="0">
                          <a:latin typeface="Arial"/>
                          <a:ea typeface="MS Mincho"/>
                        </a:rPr>
                        <a:t>.</a:t>
                      </a:r>
                      <a:endParaRPr lang="en-US" sz="1400" dirty="0">
                        <a:latin typeface="Times New Roman"/>
                        <a:ea typeface="MS Mincho"/>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369303">
                <a:tc>
                  <a:txBody>
                    <a:bodyPr/>
                    <a:lstStyle/>
                    <a:p>
                      <a:pPr marL="0" marR="0">
                        <a:spcBef>
                          <a:spcPts val="0"/>
                        </a:spcBef>
                        <a:spcAft>
                          <a:spcPts val="0"/>
                        </a:spcAft>
                      </a:pPr>
                      <a:r>
                        <a:rPr lang="en-US" sz="1400" b="1" dirty="0">
                          <a:latin typeface="Arial"/>
                          <a:ea typeface="MS Mincho"/>
                        </a:rPr>
                        <a:t>Virginia Tech </a:t>
                      </a:r>
                      <a:r>
                        <a:rPr lang="en-US" sz="1400" b="1" dirty="0" smtClean="0">
                          <a:latin typeface="Arial"/>
                          <a:ea typeface="MS Mincho"/>
                        </a:rPr>
                        <a:t>Campus,</a:t>
                      </a:r>
                      <a:endParaRPr lang="en-US" sz="1400" dirty="0">
                        <a:latin typeface="Times New Roman"/>
                        <a:ea typeface="MS Mincho"/>
                      </a:endParaRPr>
                    </a:p>
                    <a:p>
                      <a:pPr marL="0" marR="0">
                        <a:spcBef>
                          <a:spcPts val="0"/>
                        </a:spcBef>
                        <a:spcAft>
                          <a:spcPts val="0"/>
                        </a:spcAft>
                      </a:pPr>
                      <a:r>
                        <a:rPr lang="en-US" sz="1400" b="1" dirty="0">
                          <a:latin typeface="Arial"/>
                          <a:ea typeface="MS Mincho"/>
                        </a:rPr>
                        <a:t>Blacksburg, Virginia</a:t>
                      </a:r>
                      <a:endParaRPr lang="en-US" sz="1400" dirty="0">
                        <a:latin typeface="Times New Roman"/>
                        <a:ea typeface="MS Mincho"/>
                      </a:endParaRPr>
                    </a:p>
                    <a:p>
                      <a:pPr marL="0" marR="0">
                        <a:spcBef>
                          <a:spcPts val="0"/>
                        </a:spcBef>
                        <a:spcAft>
                          <a:spcPts val="0"/>
                        </a:spcAft>
                      </a:pPr>
                      <a:r>
                        <a:rPr lang="en-US" sz="1400" i="1" dirty="0">
                          <a:latin typeface="Arial"/>
                          <a:ea typeface="MS Mincho"/>
                        </a:rPr>
                        <a:t>Arranged by Siemens Industry, Inc. </a:t>
                      </a:r>
                      <a:endParaRPr lang="en-US" sz="1400" dirty="0">
                        <a:latin typeface="Times New Roman"/>
                        <a:ea typeface="MS Mincho"/>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l">
                        <a:spcBef>
                          <a:spcPts val="0"/>
                        </a:spcBef>
                        <a:spcAft>
                          <a:spcPts val="0"/>
                        </a:spcAft>
                      </a:pPr>
                      <a:r>
                        <a:rPr lang="en-US" sz="1400" dirty="0">
                          <a:latin typeface="Arial"/>
                          <a:ea typeface="MS Mincho"/>
                        </a:rPr>
                        <a:t>Showcase of the development of an operations control center, centralizing the coordination and management of the campus</a:t>
                      </a:r>
                      <a:r>
                        <a:rPr lang="en-US" sz="1400" b="1" dirty="0">
                          <a:latin typeface="Arial"/>
                          <a:ea typeface="MS Mincho"/>
                        </a:rPr>
                        <a:t> HVAC infrastructure, improvement in operations efficiency and responsiveness, and effective management of BAS data to improve decision </a:t>
                      </a:r>
                      <a:r>
                        <a:rPr lang="en-US" sz="1400" b="1" dirty="0" smtClean="0">
                          <a:latin typeface="Arial"/>
                          <a:ea typeface="MS Mincho"/>
                        </a:rPr>
                        <a:t>making</a:t>
                      </a:r>
                      <a:r>
                        <a:rPr lang="en-US" sz="1400" dirty="0" smtClean="0">
                          <a:latin typeface="Arial"/>
                          <a:ea typeface="MS Mincho"/>
                        </a:rPr>
                        <a:t>.</a:t>
                      </a:r>
                      <a:endParaRPr lang="en-US" sz="1400" dirty="0">
                        <a:latin typeface="Times New Roman"/>
                        <a:ea typeface="MS Mincho"/>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047116">
                <a:tc>
                  <a:txBody>
                    <a:bodyPr/>
                    <a:lstStyle/>
                    <a:p>
                      <a:pPr marL="0" marR="0">
                        <a:spcBef>
                          <a:spcPts val="0"/>
                        </a:spcBef>
                        <a:spcAft>
                          <a:spcPts val="0"/>
                        </a:spcAft>
                      </a:pPr>
                      <a:r>
                        <a:rPr lang="en-US" sz="1400" b="1" dirty="0">
                          <a:latin typeface="Arial"/>
                          <a:ea typeface="MS Mincho"/>
                        </a:rPr>
                        <a:t>Microsoft Corporation Headquarters, Redmond, Washington</a:t>
                      </a:r>
                      <a:r>
                        <a:rPr lang="en-US" sz="1400" i="1" dirty="0">
                          <a:latin typeface="Arial"/>
                          <a:ea typeface="MS Mincho"/>
                        </a:rPr>
                        <a:t> </a:t>
                      </a:r>
                      <a:endParaRPr lang="en-US" sz="1400" dirty="0">
                        <a:latin typeface="Times New Roman"/>
                        <a:ea typeface="MS Mincho"/>
                      </a:endParaRPr>
                    </a:p>
                    <a:p>
                      <a:pPr marL="0" marR="0">
                        <a:spcBef>
                          <a:spcPts val="0"/>
                        </a:spcBef>
                        <a:spcAft>
                          <a:spcPts val="0"/>
                        </a:spcAft>
                      </a:pPr>
                      <a:r>
                        <a:rPr lang="en-US" sz="1400" i="1" dirty="0">
                          <a:latin typeface="Arial"/>
                          <a:ea typeface="MS Mincho"/>
                        </a:rPr>
                        <a:t>Arranged by Microsoft Corporation</a:t>
                      </a:r>
                      <a:endParaRPr lang="en-US" sz="1400" dirty="0">
                        <a:latin typeface="Times New Roman"/>
                        <a:ea typeface="MS Mincho"/>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l">
                        <a:spcBef>
                          <a:spcPts val="0"/>
                        </a:spcBef>
                        <a:spcAft>
                          <a:spcPts val="0"/>
                        </a:spcAft>
                      </a:pPr>
                      <a:r>
                        <a:rPr lang="en-US" sz="1400" dirty="0">
                          <a:latin typeface="Arial"/>
                          <a:ea typeface="MS Mincho"/>
                        </a:rPr>
                        <a:t>Showcase of intelligent building system overlay, automating RCx program, optimizing campus portfolio (35,000 assets), </a:t>
                      </a:r>
                      <a:r>
                        <a:rPr lang="en-US" sz="1400" b="1" dirty="0">
                          <a:latin typeface="Arial"/>
                          <a:ea typeface="MS Mincho"/>
                        </a:rPr>
                        <a:t>improving labor efficiencies, and automating building performance </a:t>
                      </a:r>
                      <a:r>
                        <a:rPr lang="en-US" sz="1400" b="1" dirty="0" smtClean="0">
                          <a:latin typeface="Arial"/>
                          <a:ea typeface="MS Mincho"/>
                        </a:rPr>
                        <a:t>reporting</a:t>
                      </a:r>
                      <a:r>
                        <a:rPr lang="en-US" sz="1400" dirty="0" smtClean="0">
                          <a:latin typeface="Arial"/>
                          <a:ea typeface="MS Mincho"/>
                        </a:rPr>
                        <a:t>.</a:t>
                      </a:r>
                      <a:endParaRPr lang="en-US" sz="1400" dirty="0">
                        <a:latin typeface="Times New Roman"/>
                        <a:ea typeface="MS Mincho"/>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bl>
          </a:graphicData>
        </a:graphic>
      </p:graphicFrame>
      <p:pic>
        <p:nvPicPr>
          <p:cNvPr id="1743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69550" y="6281739"/>
            <a:ext cx="20478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fa-IR" dirty="0" smtClean="0"/>
              <a:t>مسائل فنی حقوقی مدلسازی اطلاعات ساختمان در شناسنامه فنی ملکی-دکتر مهدی روانشادنیا</a:t>
            </a:r>
            <a:endParaRPr lang="en-US" dirty="0"/>
          </a:p>
        </p:txBody>
      </p:sp>
      <p:sp>
        <p:nvSpPr>
          <p:cNvPr id="3" name="Slide Number Placeholder 2"/>
          <p:cNvSpPr>
            <a:spLocks noGrp="1"/>
          </p:cNvSpPr>
          <p:nvPr>
            <p:ph type="sldNum" sz="quarter" idx="12"/>
          </p:nvPr>
        </p:nvSpPr>
        <p:spPr/>
        <p:txBody>
          <a:bodyPr/>
          <a:lstStyle/>
          <a:p>
            <a:fld id="{6D22F896-40B5-4ADD-8801-0D06FADFA095}" type="slidenum">
              <a:rPr lang="en-US" smtClean="0"/>
              <a:t>54</a:t>
            </a:fld>
            <a:endParaRPr lang="en-US" dirty="0"/>
          </a:p>
        </p:txBody>
      </p:sp>
    </p:spTree>
    <p:extLst>
      <p:ext uri="{BB962C8B-B14F-4D97-AF65-F5344CB8AC3E}">
        <p14:creationId xmlns:p14="http://schemas.microsoft.com/office/powerpoint/2010/main" val="230826308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r>
              <a:rPr lang="fa-IR" sz="5400" dirty="0" smtClean="0">
                <a:cs typeface="B Titr" panose="00000700000000000000" pitchFamily="2" charset="-78"/>
              </a:rPr>
              <a:t>جنبه های حقوقی قراردادی </a:t>
            </a:r>
            <a:r>
              <a:rPr lang="en-US" sz="5400" dirty="0" smtClean="0">
                <a:cs typeface="B Titr" panose="00000700000000000000" pitchFamily="2" charset="-78"/>
              </a:rPr>
              <a:t>BIM</a:t>
            </a:r>
            <a:endParaRPr lang="fa-IR" sz="5400" dirty="0">
              <a:cs typeface="B Titr" panose="00000700000000000000" pitchFamily="2" charset="-78"/>
            </a:endParaRPr>
          </a:p>
        </p:txBody>
      </p:sp>
      <p:sp>
        <p:nvSpPr>
          <p:cNvPr id="4" name="Footer Placeholder 3"/>
          <p:cNvSpPr>
            <a:spLocks noGrp="1"/>
          </p:cNvSpPr>
          <p:nvPr>
            <p:ph type="ftr" sz="quarter" idx="11"/>
          </p:nvPr>
        </p:nvSpPr>
        <p:spPr/>
        <p:txBody>
          <a:bodyPr/>
          <a:lstStyle/>
          <a:p>
            <a:r>
              <a:rPr lang="fa-IR" smtClean="0"/>
              <a:t>مسائل فنی حقوقی مدلسازی اطلاعات ساختمان در شناسنامه فنی ملکی-دکتر مهدی روانشادنیا</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55</a:t>
            </a:fld>
            <a:endParaRPr lang="en-US" dirty="0"/>
          </a:p>
        </p:txBody>
      </p:sp>
    </p:spTree>
    <p:extLst>
      <p:ext uri="{BB962C8B-B14F-4D97-AF65-F5344CB8AC3E}">
        <p14:creationId xmlns:p14="http://schemas.microsoft.com/office/powerpoint/2010/main" val="37615269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1278225" cy="577516"/>
          </a:xfrm>
        </p:spPr>
        <p:txBody>
          <a:bodyPr/>
          <a:lstStyle/>
          <a:p>
            <a:r>
              <a:rPr lang="fa-IR" sz="3600" dirty="0" smtClean="0"/>
              <a:t>جنبه های قانونی مدلسازی اطلاعات ساختمان</a:t>
            </a:r>
            <a:r>
              <a:rPr lang="en-US" sz="3600" b="0" dirty="0" err="1" smtClean="0"/>
              <a:t>Olatunji</a:t>
            </a:r>
            <a:r>
              <a:rPr lang="en-US" sz="3600" b="0" dirty="0" smtClean="0"/>
              <a:t>, </a:t>
            </a:r>
            <a:r>
              <a:rPr lang="en-US" sz="3600" b="0" dirty="0" err="1" smtClean="0"/>
              <a:t>sher</a:t>
            </a:r>
            <a:endParaRPr lang="fa-IR" sz="3600" dirty="0"/>
          </a:p>
        </p:txBody>
      </p:sp>
      <p:pic>
        <p:nvPicPr>
          <p:cNvPr id="6" name="Content Placeholder 5"/>
          <p:cNvPicPr>
            <a:picLocks noGrp="1" noChangeAspect="1"/>
          </p:cNvPicPr>
          <p:nvPr>
            <p:ph sz="quarter" idx="13"/>
          </p:nvPr>
        </p:nvPicPr>
        <p:blipFill>
          <a:blip r:embed="rId2"/>
          <a:stretch>
            <a:fillRect/>
          </a:stretch>
        </p:blipFill>
        <p:spPr>
          <a:xfrm>
            <a:off x="0" y="577517"/>
            <a:ext cx="12115800" cy="6154843"/>
          </a:xfrm>
          <a:prstGeom prst="rect">
            <a:avLst/>
          </a:prstGeom>
        </p:spPr>
      </p:pic>
      <p:sp>
        <p:nvSpPr>
          <p:cNvPr id="4" name="Footer Placeholder 3"/>
          <p:cNvSpPr>
            <a:spLocks noGrp="1"/>
          </p:cNvSpPr>
          <p:nvPr>
            <p:ph type="ftr" sz="quarter" idx="11"/>
          </p:nvPr>
        </p:nvSpPr>
        <p:spPr/>
        <p:txBody>
          <a:bodyPr/>
          <a:lstStyle/>
          <a:p>
            <a:r>
              <a:rPr lang="fa-IR" smtClean="0"/>
              <a:t>مسائل فنی حقوقی مدلسازی اطلاعات ساختمان در شناسنامه فنی ملکی-دکتر مهدی روانشادنیا</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56</a:t>
            </a:fld>
            <a:endParaRPr lang="en-US" dirty="0"/>
          </a:p>
        </p:txBody>
      </p:sp>
    </p:spTree>
    <p:extLst>
      <p:ext uri="{BB962C8B-B14F-4D97-AF65-F5344CB8AC3E}">
        <p14:creationId xmlns:p14="http://schemas.microsoft.com/office/powerpoint/2010/main" val="320817093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04" y="0"/>
            <a:ext cx="11770895" cy="814039"/>
          </a:xfrm>
        </p:spPr>
        <p:txBody>
          <a:bodyPr/>
          <a:lstStyle/>
          <a:p>
            <a:r>
              <a:rPr lang="fa-IR" dirty="0" smtClean="0"/>
              <a:t>بررسی دو نوع فرم </a:t>
            </a:r>
            <a:r>
              <a:rPr lang="fa-IR" dirty="0" smtClean="0"/>
              <a:t>قراردادی</a:t>
            </a:r>
            <a:r>
              <a:rPr lang="en-US" dirty="0" smtClean="0"/>
              <a:t>-</a:t>
            </a:r>
            <a:r>
              <a:rPr lang="en-US" dirty="0" err="1" smtClean="0"/>
              <a:t>abdirad</a:t>
            </a:r>
            <a:r>
              <a:rPr lang="en-US" dirty="0" smtClean="0"/>
              <a:t> </a:t>
            </a:r>
            <a:r>
              <a:rPr lang="en-US" dirty="0" smtClean="0"/>
              <a:t>2015</a:t>
            </a:r>
            <a:endParaRPr lang="fa-IR" dirty="0"/>
          </a:p>
        </p:txBody>
      </p:sp>
      <p:pic>
        <p:nvPicPr>
          <p:cNvPr id="6" name="Content Placeholder 5"/>
          <p:cNvPicPr>
            <a:picLocks noGrp="1" noChangeAspect="1"/>
          </p:cNvPicPr>
          <p:nvPr>
            <p:ph sz="quarter" idx="13"/>
          </p:nvPr>
        </p:nvPicPr>
        <p:blipFill>
          <a:blip r:embed="rId2"/>
          <a:stretch>
            <a:fillRect/>
          </a:stretch>
        </p:blipFill>
        <p:spPr>
          <a:xfrm>
            <a:off x="130096" y="793075"/>
            <a:ext cx="11829293" cy="6064925"/>
          </a:xfrm>
          <a:prstGeom prst="rect">
            <a:avLst/>
          </a:prstGeom>
        </p:spPr>
      </p:pic>
      <p:sp>
        <p:nvSpPr>
          <p:cNvPr id="4" name="Footer Placeholder 3"/>
          <p:cNvSpPr>
            <a:spLocks noGrp="1"/>
          </p:cNvSpPr>
          <p:nvPr>
            <p:ph type="ftr" sz="quarter" idx="11"/>
          </p:nvPr>
        </p:nvSpPr>
        <p:spPr/>
        <p:txBody>
          <a:bodyPr/>
          <a:lstStyle/>
          <a:p>
            <a:r>
              <a:rPr lang="fa-IR" smtClean="0"/>
              <a:t>مسائل فنی حقوقی مدلسازی اطلاعات ساختمان در شناسنامه فنی ملکی-دکتر مهدی روانشادنیا</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57</a:t>
            </a:fld>
            <a:endParaRPr lang="en-US" dirty="0"/>
          </a:p>
        </p:txBody>
      </p:sp>
    </p:spTree>
    <p:extLst>
      <p:ext uri="{BB962C8B-B14F-4D97-AF65-F5344CB8AC3E}">
        <p14:creationId xmlns:p14="http://schemas.microsoft.com/office/powerpoint/2010/main" val="40707623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16" y="0"/>
            <a:ext cx="12312316" cy="1186543"/>
          </a:xfrm>
        </p:spPr>
        <p:txBody>
          <a:bodyPr/>
          <a:lstStyle/>
          <a:p>
            <a:r>
              <a:rPr lang="fa-IR" sz="4000" dirty="0" smtClean="0"/>
              <a:t>موارد غفلت شده در قراردادهای مدلسازی اطلاعات ساختمان-1</a:t>
            </a:r>
            <a:endParaRPr lang="fa-IR" sz="4000" dirty="0"/>
          </a:p>
        </p:txBody>
      </p:sp>
      <p:pic>
        <p:nvPicPr>
          <p:cNvPr id="6" name="Content Placeholder 5"/>
          <p:cNvPicPr>
            <a:picLocks noGrp="1" noChangeAspect="1"/>
          </p:cNvPicPr>
          <p:nvPr>
            <p:ph sz="quarter" idx="13"/>
          </p:nvPr>
        </p:nvPicPr>
        <p:blipFill>
          <a:blip r:embed="rId2"/>
          <a:stretch>
            <a:fillRect/>
          </a:stretch>
        </p:blipFill>
        <p:spPr>
          <a:xfrm>
            <a:off x="142404" y="935945"/>
            <a:ext cx="11723025" cy="5800930"/>
          </a:xfrm>
          <a:prstGeom prst="rect">
            <a:avLst/>
          </a:prstGeom>
        </p:spPr>
      </p:pic>
      <p:sp>
        <p:nvSpPr>
          <p:cNvPr id="4" name="Footer Placeholder 3"/>
          <p:cNvSpPr>
            <a:spLocks noGrp="1"/>
          </p:cNvSpPr>
          <p:nvPr>
            <p:ph type="ftr" sz="quarter" idx="11"/>
          </p:nvPr>
        </p:nvSpPr>
        <p:spPr/>
        <p:txBody>
          <a:bodyPr/>
          <a:lstStyle/>
          <a:p>
            <a:r>
              <a:rPr lang="fa-IR" smtClean="0"/>
              <a:t>مسائل فنی حقوقی مدلسازی اطلاعات ساختمان در شناسنامه فنی ملکی-دکتر مهدی روانشادنیا</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58</a:t>
            </a:fld>
            <a:endParaRPr lang="en-US" dirty="0"/>
          </a:p>
        </p:txBody>
      </p:sp>
    </p:spTree>
    <p:extLst>
      <p:ext uri="{BB962C8B-B14F-4D97-AF65-F5344CB8AC3E}">
        <p14:creationId xmlns:p14="http://schemas.microsoft.com/office/powerpoint/2010/main" val="76787194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82053"/>
          </a:xfrm>
        </p:spPr>
        <p:txBody>
          <a:bodyPr/>
          <a:lstStyle/>
          <a:p>
            <a:r>
              <a:rPr lang="fa-IR" sz="4000" dirty="0"/>
              <a:t>موارد غفلت شده در قراردادهای مدلسازی اطلاعات </a:t>
            </a:r>
            <a:r>
              <a:rPr lang="fa-IR" sz="4000" dirty="0" smtClean="0"/>
              <a:t>ساختمان-2</a:t>
            </a:r>
            <a:endParaRPr lang="fa-IR" sz="4000" dirty="0"/>
          </a:p>
        </p:txBody>
      </p:sp>
      <p:pic>
        <p:nvPicPr>
          <p:cNvPr id="6" name="Content Placeholder 5"/>
          <p:cNvPicPr>
            <a:picLocks noGrp="1" noChangeAspect="1"/>
          </p:cNvPicPr>
          <p:nvPr>
            <p:ph sz="quarter" idx="13"/>
          </p:nvPr>
        </p:nvPicPr>
        <p:blipFill>
          <a:blip r:embed="rId2"/>
          <a:stretch>
            <a:fillRect/>
          </a:stretch>
        </p:blipFill>
        <p:spPr>
          <a:xfrm>
            <a:off x="76200" y="730423"/>
            <a:ext cx="11955379" cy="6040493"/>
          </a:xfrm>
          <a:prstGeom prst="rect">
            <a:avLst/>
          </a:prstGeom>
        </p:spPr>
      </p:pic>
      <p:sp>
        <p:nvSpPr>
          <p:cNvPr id="4" name="Footer Placeholder 3"/>
          <p:cNvSpPr>
            <a:spLocks noGrp="1"/>
          </p:cNvSpPr>
          <p:nvPr>
            <p:ph type="ftr" sz="quarter" idx="11"/>
          </p:nvPr>
        </p:nvSpPr>
        <p:spPr/>
        <p:txBody>
          <a:bodyPr/>
          <a:lstStyle/>
          <a:p>
            <a:r>
              <a:rPr lang="fa-IR" smtClean="0"/>
              <a:t>مسائل فنی حقوقی مدلسازی اطلاعات ساختمان در شناسنامه فنی ملکی-دکتر مهدی روانشادنیا</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59</a:t>
            </a:fld>
            <a:endParaRPr lang="en-US" dirty="0"/>
          </a:p>
        </p:txBody>
      </p:sp>
    </p:spTree>
    <p:extLst>
      <p:ext uri="{BB962C8B-B14F-4D97-AF65-F5344CB8AC3E}">
        <p14:creationId xmlns:p14="http://schemas.microsoft.com/office/powerpoint/2010/main" val="21149906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مراحل اجرای پروژه ساختمانی</a:t>
            </a:r>
            <a:endParaRPr lang="fa-IR" dirty="0"/>
          </a:p>
        </p:txBody>
      </p:sp>
      <p:sp>
        <p:nvSpPr>
          <p:cNvPr id="3" name="Content Placeholder 2"/>
          <p:cNvSpPr>
            <a:spLocks noGrp="1"/>
          </p:cNvSpPr>
          <p:nvPr>
            <p:ph idx="4294967295"/>
          </p:nvPr>
        </p:nvSpPr>
        <p:spPr>
          <a:xfrm>
            <a:off x="782989" y="798787"/>
            <a:ext cx="11409011" cy="5678670"/>
          </a:xfrm>
          <a:prstGeom prst="rect">
            <a:avLst/>
          </a:prstGeom>
        </p:spPr>
        <p:txBody>
          <a:bodyPr/>
          <a:lstStyle/>
          <a:p>
            <a:pPr algn="r" rtl="1"/>
            <a:r>
              <a:rPr lang="fa-IR" sz="3200" dirty="0" smtClean="0">
                <a:cs typeface="B Nazanin" panose="00000400000000000000" pitchFamily="2" charset="-78"/>
              </a:rPr>
              <a:t>طراحی و اخذ پروانه از مرجع صدور پروانه</a:t>
            </a:r>
          </a:p>
          <a:p>
            <a:pPr algn="r" rtl="1"/>
            <a:r>
              <a:rPr lang="fa-IR" sz="3200" dirty="0" smtClean="0">
                <a:cs typeface="B Nazanin" panose="00000400000000000000" pitchFamily="2" charset="-78"/>
              </a:rPr>
              <a:t>عقد قرارداد</a:t>
            </a:r>
          </a:p>
          <a:p>
            <a:pPr algn="r" rtl="1"/>
            <a:r>
              <a:rPr lang="fa-IR" sz="3200" dirty="0" smtClean="0">
                <a:cs typeface="B Nazanin" panose="00000400000000000000" pitchFamily="2" charset="-78"/>
              </a:rPr>
              <a:t>تجهیز کارگاه</a:t>
            </a:r>
          </a:p>
          <a:p>
            <a:pPr algn="r" rtl="1"/>
            <a:r>
              <a:rPr lang="fa-IR" sz="3200" dirty="0" smtClean="0">
                <a:cs typeface="B Nazanin" panose="00000400000000000000" pitchFamily="2" charset="-78"/>
              </a:rPr>
              <a:t>اجرای ساختمان توسط سازندی ذی صلاح (با نظارت ناظر)</a:t>
            </a:r>
          </a:p>
          <a:p>
            <a:pPr marL="0" indent="0" algn="r" rtl="1">
              <a:buNone/>
            </a:pPr>
            <a:r>
              <a:rPr lang="fa-IR" sz="3200" dirty="0" smtClean="0">
                <a:cs typeface="B Nazanin" panose="00000400000000000000" pitchFamily="2" charset="-78"/>
              </a:rPr>
              <a:t>- تبصره: در شرایطی داشتن مسئول ایمنی (بالای 3000 متر و 18 متر ارتفاع) الزامی است.</a:t>
            </a:r>
          </a:p>
          <a:p>
            <a:pPr algn="r" rtl="1"/>
            <a:r>
              <a:rPr lang="fa-IR" sz="3200" dirty="0" smtClean="0">
                <a:cs typeface="B Nazanin" panose="00000400000000000000" pitchFamily="2" charset="-78"/>
              </a:rPr>
              <a:t>برچیدن کارگاه</a:t>
            </a:r>
          </a:p>
          <a:p>
            <a:pPr algn="r" rtl="1"/>
            <a:r>
              <a:rPr lang="fa-IR" sz="3200" dirty="0" smtClean="0">
                <a:cs typeface="B Nazanin" panose="00000400000000000000" pitchFamily="2" charset="-78"/>
              </a:rPr>
              <a:t>صدور شناسنامه فنی و گواهی پایان کار ساختمان</a:t>
            </a:r>
          </a:p>
          <a:p>
            <a:pPr algn="r" rtl="1"/>
            <a:r>
              <a:rPr lang="fa-IR" sz="3200" dirty="0" smtClean="0">
                <a:cs typeface="B Nazanin" panose="00000400000000000000" pitchFamily="2" charset="-78"/>
              </a:rPr>
              <a:t>بهره برداری (نگهداری و تعمیرات)</a:t>
            </a:r>
            <a:endParaRPr lang="fa-IR" sz="3200" dirty="0">
              <a:cs typeface="B Nazanin" panose="00000400000000000000" pitchFamily="2" charset="-78"/>
            </a:endParaRPr>
          </a:p>
        </p:txBody>
      </p:sp>
      <p:sp>
        <p:nvSpPr>
          <p:cNvPr id="4" name="Footer Placeholder 3"/>
          <p:cNvSpPr>
            <a:spLocks noGrp="1"/>
          </p:cNvSpPr>
          <p:nvPr>
            <p:ph type="ftr" sz="quarter" idx="11"/>
          </p:nvPr>
        </p:nvSpPr>
        <p:spPr/>
        <p:txBody>
          <a:bodyPr/>
          <a:lstStyle/>
          <a:p>
            <a:r>
              <a:rPr lang="fa-IR" smtClean="0"/>
              <a:t>مسائل فنی حقوقی مدلسازی اطلاعات ساختمان در شناسنامه فنی ملکی-دکتر مهدی روانشادنیا</a:t>
            </a:r>
            <a:endParaRPr lang="fa-IR" dirty="0"/>
          </a:p>
        </p:txBody>
      </p:sp>
      <p:sp>
        <p:nvSpPr>
          <p:cNvPr id="5" name="Slide Number Placeholder 4"/>
          <p:cNvSpPr>
            <a:spLocks noGrp="1"/>
          </p:cNvSpPr>
          <p:nvPr>
            <p:ph type="sldNum" sz="quarter" idx="12"/>
          </p:nvPr>
        </p:nvSpPr>
        <p:spPr/>
        <p:txBody>
          <a:bodyPr/>
          <a:lstStyle/>
          <a:p>
            <a:fld id="{E2BB568A-7F3C-4FF5-991B-8C6374CD5618}" type="slidenum">
              <a:rPr lang="fa-IR" smtClean="0"/>
              <a:t>6</a:t>
            </a:fld>
            <a:endParaRPr lang="fa-IR" dirty="0"/>
          </a:p>
        </p:txBody>
      </p:sp>
    </p:spTree>
    <p:extLst>
      <p:ext uri="{BB962C8B-B14F-4D97-AF65-F5344CB8AC3E}">
        <p14:creationId xmlns:p14="http://schemas.microsoft.com/office/powerpoint/2010/main" val="5003605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94084"/>
          </a:xfrm>
        </p:spPr>
        <p:txBody>
          <a:bodyPr/>
          <a:lstStyle/>
          <a:p>
            <a:r>
              <a:rPr lang="fa-IR" sz="4000" dirty="0"/>
              <a:t>موارد غفلت شده در قراردادهای مدلسازی اطلاعات </a:t>
            </a:r>
            <a:r>
              <a:rPr lang="fa-IR" sz="4000" dirty="0" smtClean="0"/>
              <a:t>ساختمان-3</a:t>
            </a:r>
            <a:endParaRPr lang="fa-IR" sz="4000" dirty="0"/>
          </a:p>
        </p:txBody>
      </p:sp>
      <p:pic>
        <p:nvPicPr>
          <p:cNvPr id="6" name="Content Placeholder 5"/>
          <p:cNvPicPr>
            <a:picLocks noGrp="1" noChangeAspect="1"/>
          </p:cNvPicPr>
          <p:nvPr>
            <p:ph sz="quarter" idx="13"/>
          </p:nvPr>
        </p:nvPicPr>
        <p:blipFill>
          <a:blip r:embed="rId2"/>
          <a:stretch>
            <a:fillRect/>
          </a:stretch>
        </p:blipFill>
        <p:spPr>
          <a:xfrm>
            <a:off x="-200376" y="637674"/>
            <a:ext cx="12392376" cy="6220326"/>
          </a:xfrm>
          <a:prstGeom prst="rect">
            <a:avLst/>
          </a:prstGeom>
        </p:spPr>
      </p:pic>
      <p:sp>
        <p:nvSpPr>
          <p:cNvPr id="4" name="Footer Placeholder 3"/>
          <p:cNvSpPr>
            <a:spLocks noGrp="1"/>
          </p:cNvSpPr>
          <p:nvPr>
            <p:ph type="ftr" sz="quarter" idx="11"/>
          </p:nvPr>
        </p:nvSpPr>
        <p:spPr/>
        <p:txBody>
          <a:bodyPr/>
          <a:lstStyle/>
          <a:p>
            <a:r>
              <a:rPr lang="fa-IR" smtClean="0"/>
              <a:t>مسائل فنی حقوقی مدلسازی اطلاعات ساختمان در شناسنامه فنی ملکی-دکتر مهدی روانشادنیا</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60</a:t>
            </a:fld>
            <a:endParaRPr lang="en-US" dirty="0"/>
          </a:p>
        </p:txBody>
      </p:sp>
    </p:spTree>
    <p:extLst>
      <p:ext uri="{BB962C8B-B14F-4D97-AF65-F5344CB8AC3E}">
        <p14:creationId xmlns:p14="http://schemas.microsoft.com/office/powerpoint/2010/main" val="229457899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Titr" panose="00000700000000000000" pitchFamily="2" charset="-78"/>
              </a:rPr>
              <a:t>جمع بندی و نتیجه گیری</a:t>
            </a:r>
            <a:endParaRPr lang="fa-IR" dirty="0">
              <a:cs typeface="B Titr" panose="00000700000000000000" pitchFamily="2" charset="-78"/>
            </a:endParaRPr>
          </a:p>
        </p:txBody>
      </p:sp>
      <p:sp>
        <p:nvSpPr>
          <p:cNvPr id="3" name="Text Placeholder 2"/>
          <p:cNvSpPr>
            <a:spLocks noGrp="1"/>
          </p:cNvSpPr>
          <p:nvPr>
            <p:ph type="body" idx="1"/>
          </p:nvPr>
        </p:nvSpPr>
        <p:spPr/>
        <p:txBody>
          <a:bodyPr/>
          <a:lstStyle/>
          <a:p>
            <a:endParaRPr lang="fa-IR"/>
          </a:p>
        </p:txBody>
      </p:sp>
      <p:sp>
        <p:nvSpPr>
          <p:cNvPr id="4" name="Footer Placeholder 3"/>
          <p:cNvSpPr>
            <a:spLocks noGrp="1"/>
          </p:cNvSpPr>
          <p:nvPr>
            <p:ph type="ftr" sz="quarter" idx="11"/>
          </p:nvPr>
        </p:nvSpPr>
        <p:spPr/>
        <p:txBody>
          <a:bodyPr/>
          <a:lstStyle/>
          <a:p>
            <a:r>
              <a:rPr lang="fa-IR" smtClean="0"/>
              <a:t>مسائل فنی حقوقی مدلسازی اطلاعات ساختمان در شناسنامه فنی ملکی-دکتر مهدی روانشادنیا</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61</a:t>
            </a:fld>
            <a:endParaRPr lang="en-US" dirty="0"/>
          </a:p>
        </p:txBody>
      </p:sp>
    </p:spTree>
    <p:extLst>
      <p:ext uri="{BB962C8B-B14F-4D97-AF65-F5344CB8AC3E}">
        <p14:creationId xmlns:p14="http://schemas.microsoft.com/office/powerpoint/2010/main" val="10007096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86543"/>
          </a:xfrm>
        </p:spPr>
        <p:txBody>
          <a:bodyPr>
            <a:normAutofit/>
          </a:bodyPr>
          <a:lstStyle/>
          <a:p>
            <a:r>
              <a:rPr lang="fa-IR" sz="3300" dirty="0" smtClean="0"/>
              <a:t>ملاحظات حقوقی به کارگیری مدلسازی اطلاعات ساختمان در حال بهره برداری-1</a:t>
            </a:r>
            <a:endParaRPr lang="fa-IR" sz="3300" dirty="0"/>
          </a:p>
        </p:txBody>
      </p:sp>
      <p:sp>
        <p:nvSpPr>
          <p:cNvPr id="3" name="Content Placeholder 2"/>
          <p:cNvSpPr>
            <a:spLocks noGrp="1"/>
          </p:cNvSpPr>
          <p:nvPr>
            <p:ph sz="quarter" idx="13"/>
          </p:nvPr>
        </p:nvSpPr>
        <p:spPr>
          <a:xfrm>
            <a:off x="130096" y="810958"/>
            <a:ext cx="11931805" cy="6047041"/>
          </a:xfrm>
        </p:spPr>
        <p:txBody>
          <a:bodyPr>
            <a:normAutofit/>
          </a:bodyPr>
          <a:lstStyle/>
          <a:p>
            <a:r>
              <a:rPr lang="fa-IR" dirty="0"/>
              <a:t>از آنجا که تهیه شناسنامه فنی ملکی، با دفترچه فنی اطلاعات شروع می شود، مدلسازی اطلاعات ساختمان می تواند در </a:t>
            </a:r>
            <a:r>
              <a:rPr lang="fa-IR" b="1" dirty="0"/>
              <a:t>بهبود سیستم مدیریت مستندات پروژه </a:t>
            </a:r>
            <a:r>
              <a:rPr lang="fa-IR" dirty="0"/>
              <a:t>موثر باشد</a:t>
            </a:r>
            <a:r>
              <a:rPr lang="fa-IR" dirty="0" smtClean="0"/>
              <a:t>.</a:t>
            </a:r>
          </a:p>
          <a:p>
            <a:r>
              <a:rPr lang="fa-IR" dirty="0"/>
              <a:t>بنا به تحقیقات گذشته، به کارگیری مدلسازی اطلاعات ساختمان کاهش مصرف انرژی، تولید کربن، هزینه های بهره برداری و... را به دنبال دارد.</a:t>
            </a:r>
          </a:p>
          <a:p>
            <a:r>
              <a:rPr lang="fa-IR" dirty="0" smtClean="0"/>
              <a:t>براوردهای </a:t>
            </a:r>
            <a:r>
              <a:rPr lang="fa-IR" dirty="0"/>
              <a:t>اولیه حاکی از آن است </a:t>
            </a:r>
            <a:r>
              <a:rPr lang="fa-IR" b="1" dirty="0"/>
              <a:t>که نسبت منافع به هزینه های کاربست مدلسازی اطلاعات ساختمان</a:t>
            </a:r>
            <a:r>
              <a:rPr lang="fa-IR" dirty="0"/>
              <a:t> در چرخه حیات ساختمان مناسب است</a:t>
            </a:r>
            <a:r>
              <a:rPr lang="fa-IR" dirty="0" smtClean="0"/>
              <a:t>.</a:t>
            </a:r>
          </a:p>
          <a:p>
            <a:r>
              <a:rPr lang="fa-IR" b="1" dirty="0" smtClean="0"/>
              <a:t>امکان توسعه فیزیکی و نرم افزاری مدیریت ساختمان</a:t>
            </a:r>
            <a:r>
              <a:rPr lang="fa-IR" dirty="0" smtClean="0"/>
              <a:t>، بایستی در قرارداد مد نظر قرار گیرد.</a:t>
            </a:r>
            <a:endParaRPr lang="fa-IR" dirty="0"/>
          </a:p>
          <a:p>
            <a:r>
              <a:rPr lang="fa-IR" b="1" dirty="0" smtClean="0"/>
              <a:t>رعایت مالکیت معنوی (کپی رایت)، اطلاعات و سطح دسترسی ها </a:t>
            </a:r>
            <a:r>
              <a:rPr lang="fa-IR" dirty="0" smtClean="0"/>
              <a:t>(بهره برداران، مالکان، سازندگان، مهندسان، مرجع صدور پروانه)باید مورد توجه در تدوین فرایند کاری قرار گیرد</a:t>
            </a:r>
            <a:r>
              <a:rPr lang="fa-IR" dirty="0" smtClean="0"/>
              <a:t>.</a:t>
            </a:r>
            <a:endParaRPr lang="fa-IR" dirty="0" smtClean="0"/>
          </a:p>
          <a:p>
            <a:endParaRPr lang="fa-IR" dirty="0" smtClean="0"/>
          </a:p>
          <a:p>
            <a:endParaRPr lang="fa-IR" dirty="0" smtClean="0"/>
          </a:p>
          <a:p>
            <a:endParaRPr lang="fa-IR" dirty="0" smtClean="0"/>
          </a:p>
          <a:p>
            <a:endParaRPr lang="fa-IR" dirty="0"/>
          </a:p>
        </p:txBody>
      </p:sp>
      <p:sp>
        <p:nvSpPr>
          <p:cNvPr id="4" name="Footer Placeholder 3"/>
          <p:cNvSpPr>
            <a:spLocks noGrp="1"/>
          </p:cNvSpPr>
          <p:nvPr>
            <p:ph type="ftr" sz="quarter" idx="11"/>
          </p:nvPr>
        </p:nvSpPr>
        <p:spPr/>
        <p:txBody>
          <a:bodyPr/>
          <a:lstStyle/>
          <a:p>
            <a:r>
              <a:rPr lang="fa-IR" smtClean="0"/>
              <a:t>مسائل فنی حقوقی مدلسازی اطلاعات ساختمان در شناسنامه فنی ملکی-دکتر مهدی روانشادنیا</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62</a:t>
            </a:fld>
            <a:endParaRPr lang="en-US" dirty="0"/>
          </a:p>
        </p:txBody>
      </p:sp>
    </p:spTree>
    <p:extLst>
      <p:ext uri="{BB962C8B-B14F-4D97-AF65-F5344CB8AC3E}">
        <p14:creationId xmlns:p14="http://schemas.microsoft.com/office/powerpoint/2010/main" val="31212684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14039"/>
          </a:xfrm>
        </p:spPr>
        <p:txBody>
          <a:bodyPr/>
          <a:lstStyle/>
          <a:p>
            <a:r>
              <a:rPr lang="fa-IR" sz="3200" dirty="0"/>
              <a:t>ملاحظات حقوقی به کارگیری مدلسازی اطلاعات ساختمان در حال بهره </a:t>
            </a:r>
            <a:r>
              <a:rPr lang="fa-IR" sz="3200" dirty="0" smtClean="0"/>
              <a:t>برداری-2</a:t>
            </a:r>
            <a:endParaRPr lang="fa-IR" sz="3200" dirty="0"/>
          </a:p>
        </p:txBody>
      </p:sp>
      <p:sp>
        <p:nvSpPr>
          <p:cNvPr id="3" name="Content Placeholder 2"/>
          <p:cNvSpPr>
            <a:spLocks noGrp="1"/>
          </p:cNvSpPr>
          <p:nvPr>
            <p:ph sz="quarter" idx="13"/>
          </p:nvPr>
        </p:nvSpPr>
        <p:spPr/>
        <p:txBody>
          <a:bodyPr>
            <a:normAutofit lnSpcReduction="10000"/>
          </a:bodyPr>
          <a:lstStyle/>
          <a:p>
            <a:r>
              <a:rPr lang="fa-IR" dirty="0"/>
              <a:t>روش های </a:t>
            </a:r>
            <a:r>
              <a:rPr lang="fa-IR" b="1" dirty="0"/>
              <a:t>تضمین کیفیت و کنترل کیفیت مدل ها </a:t>
            </a:r>
            <a:r>
              <a:rPr lang="fa-IR" dirty="0"/>
              <a:t>طراحی و اجرا شود.</a:t>
            </a:r>
          </a:p>
          <a:p>
            <a:r>
              <a:rPr lang="fa-IR" dirty="0"/>
              <a:t>در قراردادها، </a:t>
            </a:r>
            <a:r>
              <a:rPr lang="fa-IR" b="1" dirty="0"/>
              <a:t>سهولت استفاده از مدل در سایر تجهیزات (مانند گوشی موبایل) </a:t>
            </a:r>
            <a:r>
              <a:rPr lang="fa-IR" dirty="0"/>
              <a:t>مد نظر قرار گیرد.</a:t>
            </a:r>
          </a:p>
          <a:p>
            <a:r>
              <a:rPr lang="fa-IR" dirty="0"/>
              <a:t>امکان </a:t>
            </a:r>
            <a:r>
              <a:rPr lang="fa-IR" b="1" dirty="0"/>
              <a:t>تبادل اطلاعات با سایر سامانه های مدیریت ساختمان و سازگاری</a:t>
            </a:r>
            <a:r>
              <a:rPr lang="fa-IR" dirty="0"/>
              <a:t> مدل با آنها مورد توجه باشد. </a:t>
            </a:r>
            <a:endParaRPr lang="fa-IR" dirty="0" smtClean="0"/>
          </a:p>
          <a:p>
            <a:r>
              <a:rPr lang="fa-IR" dirty="0"/>
              <a:t>در قراردادهای برونسپاری مدلسازی اطلاعات </a:t>
            </a:r>
            <a:r>
              <a:rPr lang="fa-IR" b="1" dirty="0"/>
              <a:t>امنیت اطلاعات، ویروس و کرم ها، هک شدن، بروز مشکلات نرم افزاری و میزان وابستگی به کیفیت شبکه </a:t>
            </a:r>
            <a:r>
              <a:rPr lang="fa-IR" dirty="0"/>
              <a:t>باید مد نظر قرار گیرد</a:t>
            </a:r>
            <a:r>
              <a:rPr lang="fa-IR" dirty="0" smtClean="0"/>
              <a:t>.</a:t>
            </a:r>
          </a:p>
          <a:p>
            <a:r>
              <a:rPr lang="fa-IR" b="1" dirty="0"/>
              <a:t>سطح شایستگی و صلاحیت بهره برداران </a:t>
            </a:r>
            <a:r>
              <a:rPr lang="fa-IR" b="1" dirty="0" smtClean="0"/>
              <a:t>و آموزش های مربوط به </a:t>
            </a:r>
            <a:r>
              <a:rPr lang="fa-IR" dirty="0" smtClean="0"/>
              <a:t>مدل</a:t>
            </a:r>
            <a:r>
              <a:rPr lang="fa-IR" b="1" dirty="0" smtClean="0"/>
              <a:t> </a:t>
            </a:r>
            <a:r>
              <a:rPr lang="fa-IR" dirty="0"/>
              <a:t>اطلاعات ساختمان تعریف شود.</a:t>
            </a:r>
          </a:p>
          <a:p>
            <a:r>
              <a:rPr lang="fa-IR" b="1" dirty="0" smtClean="0"/>
              <a:t>نحوه</a:t>
            </a:r>
            <a:r>
              <a:rPr lang="fa-IR" b="1" dirty="0"/>
              <a:t>، کیفیت و مدت خدمات پس از فروش و پشتیبانی، آموزش و بهره برداری </a:t>
            </a:r>
            <a:r>
              <a:rPr lang="fa-IR" dirty="0"/>
              <a:t>سیستم های مرتبط باید در قرارداد دیده شود.</a:t>
            </a:r>
          </a:p>
          <a:p>
            <a:endParaRPr lang="fa-IR" dirty="0"/>
          </a:p>
          <a:p>
            <a:endParaRPr lang="fa-IR" dirty="0"/>
          </a:p>
        </p:txBody>
      </p:sp>
      <p:sp>
        <p:nvSpPr>
          <p:cNvPr id="4" name="Footer Placeholder 3"/>
          <p:cNvSpPr>
            <a:spLocks noGrp="1"/>
          </p:cNvSpPr>
          <p:nvPr>
            <p:ph type="ftr" sz="quarter" idx="11"/>
          </p:nvPr>
        </p:nvSpPr>
        <p:spPr/>
        <p:txBody>
          <a:bodyPr/>
          <a:lstStyle/>
          <a:p>
            <a:r>
              <a:rPr lang="fa-IR" smtClean="0"/>
              <a:t>مسائل فنی حقوقی مدلسازی اطلاعات ساختمان در شناسنامه فنی ملکی-دکتر مهدی روانشادنیا</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63</a:t>
            </a:fld>
            <a:endParaRPr lang="en-US" dirty="0"/>
          </a:p>
        </p:txBody>
      </p:sp>
    </p:spTree>
    <p:extLst>
      <p:ext uri="{BB962C8B-B14F-4D97-AF65-F5344CB8AC3E}">
        <p14:creationId xmlns:p14="http://schemas.microsoft.com/office/powerpoint/2010/main" val="17733679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پیشنهادات تحقیقات آتی-1</a:t>
            </a:r>
            <a:endParaRPr lang="fa-IR" dirty="0"/>
          </a:p>
        </p:txBody>
      </p:sp>
      <p:sp>
        <p:nvSpPr>
          <p:cNvPr id="3" name="Content Placeholder 2"/>
          <p:cNvSpPr>
            <a:spLocks noGrp="1"/>
          </p:cNvSpPr>
          <p:nvPr>
            <p:ph sz="quarter" idx="13"/>
          </p:nvPr>
        </p:nvSpPr>
        <p:spPr>
          <a:xfrm>
            <a:off x="130096" y="810958"/>
            <a:ext cx="12061904" cy="6047041"/>
          </a:xfrm>
        </p:spPr>
        <p:txBody>
          <a:bodyPr>
            <a:normAutofit fontScale="92500" lnSpcReduction="10000"/>
          </a:bodyPr>
          <a:lstStyle/>
          <a:p>
            <a:r>
              <a:rPr lang="fa-IR" dirty="0"/>
              <a:t>ضرورت تدوین </a:t>
            </a:r>
            <a:r>
              <a:rPr lang="fa-IR" b="1" dirty="0"/>
              <a:t>قوانین و مقررات حمایت کننده از به کارگیری مدلسازی اطلاعات ساختمان </a:t>
            </a:r>
            <a:r>
              <a:rPr lang="fa-IR" dirty="0"/>
              <a:t>احساس می شود</a:t>
            </a:r>
            <a:r>
              <a:rPr lang="fa-IR" dirty="0" smtClean="0"/>
              <a:t>.</a:t>
            </a:r>
          </a:p>
          <a:p>
            <a:r>
              <a:rPr lang="fa-IR" dirty="0" smtClean="0"/>
              <a:t>موضوع از دیدگاه </a:t>
            </a:r>
            <a:r>
              <a:rPr lang="fa-IR" b="1" dirty="0" smtClean="0"/>
              <a:t>دستورالعمل اصلاح فرایندها و روش های انجام کار دستگاههای اجرایی </a:t>
            </a:r>
            <a:r>
              <a:rPr lang="fa-IR" dirty="0" smtClean="0"/>
              <a:t>ابلاغی سازمان برنامه در سال 1393 بررسی شود.</a:t>
            </a:r>
          </a:p>
          <a:p>
            <a:r>
              <a:rPr lang="fa-IR" dirty="0" smtClean="0"/>
              <a:t>آثار به کارگیری مدلسازی اطلاعات ساختمان در </a:t>
            </a:r>
            <a:r>
              <a:rPr lang="fa-IR" b="1" dirty="0" smtClean="0"/>
              <a:t>کاهش زمان فرایند صدور پروانه های ساختمانی و گردش کار صدور پایان کار و سند مالکیت</a:t>
            </a:r>
            <a:r>
              <a:rPr lang="fa-IR" dirty="0" smtClean="0"/>
              <a:t> بررسی شود.</a:t>
            </a:r>
            <a:endParaRPr lang="fa-IR" dirty="0"/>
          </a:p>
          <a:p>
            <a:r>
              <a:rPr lang="fa-IR" b="1" dirty="0" smtClean="0"/>
              <a:t>رابطه </a:t>
            </a:r>
            <a:r>
              <a:rPr lang="fa-IR" b="1" dirty="0"/>
              <a:t>شناسنامه فنی ملکی مبتنی بر مدلسازی اطلاعات ساختمان و بیمه تضمین کیفیت </a:t>
            </a:r>
            <a:r>
              <a:rPr lang="fa-IR" dirty="0"/>
              <a:t>جای بررسی دارد</a:t>
            </a:r>
            <a:r>
              <a:rPr lang="fa-IR" dirty="0" smtClean="0"/>
              <a:t>.</a:t>
            </a:r>
          </a:p>
          <a:p>
            <a:r>
              <a:rPr lang="fa-IR" dirty="0"/>
              <a:t>نقش و جایگاه و ارتباطات </a:t>
            </a:r>
            <a:r>
              <a:rPr lang="fa-IR" b="1" dirty="0"/>
              <a:t>سیستم های مدیریت ساختمان، پایش وضعیت و سیستم های هوشمند </a:t>
            </a:r>
            <a:r>
              <a:rPr lang="fa-IR" b="1" dirty="0" smtClean="0"/>
              <a:t>و اثرگذاری آن در شاخص های توسعه پایدار ساخت </a:t>
            </a:r>
            <a:r>
              <a:rPr lang="fa-IR" dirty="0" smtClean="0"/>
              <a:t>قابل </a:t>
            </a:r>
            <a:r>
              <a:rPr lang="fa-IR" dirty="0"/>
              <a:t>بررسی است. </a:t>
            </a:r>
            <a:endParaRPr lang="fa-IR" dirty="0" smtClean="0"/>
          </a:p>
          <a:p>
            <a:r>
              <a:rPr lang="fa-IR" b="1" dirty="0" smtClean="0"/>
              <a:t>نحوه اتصال دوره ساخت و بهره برداری </a:t>
            </a:r>
            <a:r>
              <a:rPr lang="fa-IR" dirty="0" smtClean="0"/>
              <a:t>در مدلسازی اطلاعات ساختمان و سیستم های مدیریت ساختمان قابل بررسی است</a:t>
            </a:r>
            <a:r>
              <a:rPr lang="fa-IR" dirty="0" smtClean="0"/>
              <a:t>.</a:t>
            </a:r>
          </a:p>
          <a:p>
            <a:r>
              <a:rPr lang="fa-IR" dirty="0"/>
              <a:t>ضوابط تعیین </a:t>
            </a:r>
            <a:r>
              <a:rPr lang="fa-IR" b="1" dirty="0"/>
              <a:t>سطح استفاده، سطح جزئیات و سطح بلوغ در قراردادهای مرتبط </a:t>
            </a:r>
            <a:r>
              <a:rPr lang="fa-IR" dirty="0"/>
              <a:t>با نگهداری تدوین شود</a:t>
            </a:r>
            <a:r>
              <a:rPr lang="fa-IR" dirty="0" smtClean="0"/>
              <a:t>.</a:t>
            </a:r>
          </a:p>
          <a:p>
            <a:endParaRPr lang="fa-IR" dirty="0"/>
          </a:p>
          <a:p>
            <a:endParaRPr lang="fa-IR" dirty="0"/>
          </a:p>
          <a:p>
            <a:endParaRPr lang="fa-IR" dirty="0"/>
          </a:p>
          <a:p>
            <a:endParaRPr lang="fa-IR" dirty="0"/>
          </a:p>
          <a:p>
            <a:endParaRPr lang="fa-IR" dirty="0"/>
          </a:p>
          <a:p>
            <a:endParaRPr lang="fa-IR" dirty="0"/>
          </a:p>
        </p:txBody>
      </p:sp>
      <p:sp>
        <p:nvSpPr>
          <p:cNvPr id="4" name="Footer Placeholder 3"/>
          <p:cNvSpPr>
            <a:spLocks noGrp="1"/>
          </p:cNvSpPr>
          <p:nvPr>
            <p:ph type="ftr" sz="quarter" idx="11"/>
          </p:nvPr>
        </p:nvSpPr>
        <p:spPr/>
        <p:txBody>
          <a:bodyPr/>
          <a:lstStyle/>
          <a:p>
            <a:r>
              <a:rPr lang="fa-IR" dirty="0" smtClean="0"/>
              <a:t>مسائل فنی حقوقی مدلسازی اطلاعات ساختمان در شناسنامه فنی ملکی-دکتر مهدی روانشادنیا</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64</a:t>
            </a:fld>
            <a:endParaRPr lang="en-US" dirty="0"/>
          </a:p>
        </p:txBody>
      </p:sp>
    </p:spTree>
    <p:extLst>
      <p:ext uri="{BB962C8B-B14F-4D97-AF65-F5344CB8AC3E}">
        <p14:creationId xmlns:p14="http://schemas.microsoft.com/office/powerpoint/2010/main" val="21675295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پیشنهادات تحقیقات </a:t>
            </a:r>
            <a:r>
              <a:rPr lang="fa-IR" dirty="0" smtClean="0"/>
              <a:t>آتی-2</a:t>
            </a:r>
            <a:endParaRPr lang="fa-IR" dirty="0"/>
          </a:p>
        </p:txBody>
      </p:sp>
      <p:sp>
        <p:nvSpPr>
          <p:cNvPr id="3" name="Content Placeholder 2"/>
          <p:cNvSpPr>
            <a:spLocks noGrp="1"/>
          </p:cNvSpPr>
          <p:nvPr>
            <p:ph sz="quarter" idx="13"/>
          </p:nvPr>
        </p:nvSpPr>
        <p:spPr>
          <a:xfrm>
            <a:off x="130096" y="810958"/>
            <a:ext cx="11931805" cy="5921401"/>
          </a:xfrm>
        </p:spPr>
        <p:txBody>
          <a:bodyPr>
            <a:normAutofit lnSpcReduction="10000"/>
          </a:bodyPr>
          <a:lstStyle/>
          <a:p>
            <a:r>
              <a:rPr lang="fa-IR" dirty="0"/>
              <a:t>شیوه های مناسب </a:t>
            </a:r>
            <a:r>
              <a:rPr lang="fa-IR" b="1" dirty="0"/>
              <a:t>ارزش گذاری خدمات مدلسازی اطلاعات ساختمان در چرخه عمر ساختمان </a:t>
            </a:r>
            <a:r>
              <a:rPr lang="fa-IR" dirty="0"/>
              <a:t>زمینه مناسبی برای تحقیقات آتی است.</a:t>
            </a:r>
          </a:p>
          <a:p>
            <a:r>
              <a:rPr lang="fa-IR" b="1" dirty="0"/>
              <a:t>تدوین شاخص های کلیدی عملکرد کاربست مدلسازی اطلاعات ساختمان </a:t>
            </a:r>
            <a:r>
              <a:rPr lang="fa-IR" dirty="0"/>
              <a:t>در دوره بهره برداری می تواند مد نظر قرار گیرد.</a:t>
            </a:r>
          </a:p>
          <a:p>
            <a:r>
              <a:rPr lang="fa-IR" dirty="0" smtClean="0"/>
              <a:t>مطالعه تطبیقی به کارگیری مدلسازی اطلاعات ساختمان در دوره بهره برداری با </a:t>
            </a:r>
            <a:r>
              <a:rPr lang="fa-IR" b="1" dirty="0" smtClean="0"/>
              <a:t>قوانین تملک آپارتمانها، نظام مهندسی و کنترل ساختمان، شهرداری ها، انتشار و دسترسی آزاد به اطلاعات، مقررات ملی ساختمان </a:t>
            </a:r>
            <a:r>
              <a:rPr lang="fa-IR" dirty="0" smtClean="0"/>
              <a:t>و... و پیشنهاد مقررات تسهیل کننده و تشویق کننده قابل انجام است</a:t>
            </a:r>
            <a:r>
              <a:rPr lang="fa-IR" dirty="0" smtClean="0"/>
              <a:t>.</a:t>
            </a:r>
          </a:p>
          <a:p>
            <a:r>
              <a:rPr lang="fa-IR" dirty="0" smtClean="0"/>
              <a:t>قراردادهای </a:t>
            </a:r>
            <a:r>
              <a:rPr lang="fa-IR" dirty="0"/>
              <a:t>نرم افزاری برای فعالان صنعت ساختمان کمتر شناخته شده و احتمال تسهیم نامتناسب ریسک های قراردادی وجود خواهد داشت. مطالعه </a:t>
            </a:r>
            <a:r>
              <a:rPr lang="fa-IR" b="1" dirty="0"/>
              <a:t>مدیریت ریسک این قراردادها </a:t>
            </a:r>
            <a:r>
              <a:rPr lang="fa-IR" dirty="0"/>
              <a:t>توصیه می شود</a:t>
            </a:r>
            <a:r>
              <a:rPr lang="fa-IR" dirty="0" smtClean="0"/>
              <a:t>.</a:t>
            </a:r>
          </a:p>
          <a:p>
            <a:r>
              <a:rPr lang="fa-IR" b="1" dirty="0" smtClean="0"/>
              <a:t>مکانیزم های حل اختلاف (میانجیگری، داوری، دادگاه و...) </a:t>
            </a:r>
            <a:r>
              <a:rPr lang="fa-IR" dirty="0" smtClean="0"/>
              <a:t>خاص قراردادهای مدلسازی اطلاعات طراحی شود. </a:t>
            </a:r>
            <a:endParaRPr lang="fa-IR" dirty="0"/>
          </a:p>
          <a:p>
            <a:endParaRPr lang="fa-IR" dirty="0" smtClean="0"/>
          </a:p>
        </p:txBody>
      </p:sp>
      <p:sp>
        <p:nvSpPr>
          <p:cNvPr id="4" name="Footer Placeholder 3"/>
          <p:cNvSpPr>
            <a:spLocks noGrp="1"/>
          </p:cNvSpPr>
          <p:nvPr>
            <p:ph type="ftr" sz="quarter" idx="11"/>
          </p:nvPr>
        </p:nvSpPr>
        <p:spPr/>
        <p:txBody>
          <a:bodyPr/>
          <a:lstStyle/>
          <a:p>
            <a:r>
              <a:rPr lang="fa-IR" smtClean="0"/>
              <a:t>مسائل فنی حقوقی مدلسازی اطلاعات ساختمان در شناسنامه فنی ملکی-دکتر مهدی روانشادنیا</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65</a:t>
            </a:fld>
            <a:endParaRPr lang="en-US" dirty="0"/>
          </a:p>
        </p:txBody>
      </p:sp>
    </p:spTree>
    <p:extLst>
      <p:ext uri="{BB962C8B-B14F-4D97-AF65-F5344CB8AC3E}">
        <p14:creationId xmlns:p14="http://schemas.microsoft.com/office/powerpoint/2010/main" val="8143808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sz="8000" dirty="0" smtClean="0">
                <a:solidFill>
                  <a:schemeClr val="accent1"/>
                </a:solidFill>
                <a:cs typeface="B Titr" panose="00000700000000000000" pitchFamily="2" charset="-78"/>
              </a:rPr>
              <a:t>سپاسگزار توجهتان</a:t>
            </a:r>
            <a:r>
              <a:rPr lang="fa-IR" dirty="0" smtClean="0">
                <a:cs typeface="B Titr" panose="00000700000000000000" pitchFamily="2" charset="-78"/>
              </a:rPr>
              <a:t/>
            </a:r>
            <a:br>
              <a:rPr lang="fa-IR" dirty="0" smtClean="0">
                <a:cs typeface="B Titr" panose="00000700000000000000" pitchFamily="2" charset="-78"/>
              </a:rPr>
            </a:br>
            <a:r>
              <a:rPr lang="fa-IR" dirty="0">
                <a:cs typeface="B Titr" panose="00000700000000000000" pitchFamily="2" charset="-78"/>
              </a:rPr>
              <a:t/>
            </a:r>
            <a:br>
              <a:rPr lang="fa-IR" dirty="0">
                <a:cs typeface="B Titr" panose="00000700000000000000" pitchFamily="2" charset="-78"/>
              </a:rPr>
            </a:br>
            <a:r>
              <a:rPr lang="fa-IR" dirty="0" smtClean="0">
                <a:cs typeface="B Titr" panose="00000700000000000000" pitchFamily="2" charset="-78"/>
              </a:rPr>
              <a:t/>
            </a:r>
            <a:br>
              <a:rPr lang="fa-IR" dirty="0" smtClean="0">
                <a:cs typeface="B Titr" panose="00000700000000000000" pitchFamily="2" charset="-78"/>
              </a:rPr>
            </a:br>
            <a:r>
              <a:rPr lang="fa-IR" dirty="0" smtClean="0">
                <a:cs typeface="B Titr" panose="00000700000000000000" pitchFamily="2" charset="-78"/>
              </a:rPr>
              <a:t/>
            </a:r>
            <a:br>
              <a:rPr lang="fa-IR" dirty="0" smtClean="0">
                <a:cs typeface="B Titr" panose="00000700000000000000" pitchFamily="2" charset="-78"/>
              </a:rPr>
            </a:br>
            <a:r>
              <a:rPr lang="fa-IR" dirty="0" smtClean="0">
                <a:solidFill>
                  <a:srgbClr val="92D050"/>
                </a:solidFill>
                <a:cs typeface="B Titr" panose="00000700000000000000" pitchFamily="2" charset="-78"/>
              </a:rPr>
              <a:t>مهدی</a:t>
            </a:r>
            <a:r>
              <a:rPr lang="fa-IR" dirty="0" smtClean="0">
                <a:cs typeface="B Titr" panose="00000700000000000000" pitchFamily="2" charset="-78"/>
              </a:rPr>
              <a:t> </a:t>
            </a:r>
            <a:r>
              <a:rPr lang="fa-IR" dirty="0" smtClean="0">
                <a:solidFill>
                  <a:srgbClr val="92D050"/>
                </a:solidFill>
                <a:cs typeface="B Titr" panose="00000700000000000000" pitchFamily="2" charset="-78"/>
              </a:rPr>
              <a:t>روانشادنیا</a:t>
            </a:r>
            <a:endParaRPr lang="fa-IR" dirty="0">
              <a:solidFill>
                <a:srgbClr val="92D050"/>
              </a:solidFill>
              <a:cs typeface="B Titr" panose="00000700000000000000" pitchFamily="2" charset="-78"/>
            </a:endParaRPr>
          </a:p>
        </p:txBody>
      </p:sp>
      <p:sp>
        <p:nvSpPr>
          <p:cNvPr id="3" name="Text Placeholder 2"/>
          <p:cNvSpPr>
            <a:spLocks noGrp="1"/>
          </p:cNvSpPr>
          <p:nvPr>
            <p:ph type="body" idx="1"/>
          </p:nvPr>
        </p:nvSpPr>
        <p:spPr/>
        <p:txBody>
          <a:bodyPr/>
          <a:lstStyle/>
          <a:p>
            <a:endParaRPr lang="fa-IR"/>
          </a:p>
        </p:txBody>
      </p:sp>
      <p:sp>
        <p:nvSpPr>
          <p:cNvPr id="4" name="Footer Placeholder 3"/>
          <p:cNvSpPr>
            <a:spLocks noGrp="1"/>
          </p:cNvSpPr>
          <p:nvPr>
            <p:ph type="ftr" sz="quarter" idx="11"/>
          </p:nvPr>
        </p:nvSpPr>
        <p:spPr>
          <a:xfrm>
            <a:off x="218807" y="6184672"/>
            <a:ext cx="6672887" cy="365125"/>
          </a:xfrm>
        </p:spPr>
        <p:txBody>
          <a:bodyPr/>
          <a:lstStyle/>
          <a:p>
            <a:r>
              <a:rPr lang="fa-IR" sz="1600" dirty="0" smtClean="0">
                <a:cs typeface="B Nazanin" panose="00000400000000000000" pitchFamily="2" charset="-78"/>
              </a:rPr>
              <a:t>مسائل فنی حقوقی مدلسازی اطلاعات ساختمان در شناسنامه فنی ملکی-دکتر مهدی روانشادنیا</a:t>
            </a:r>
            <a:endParaRPr lang="en-US" sz="1600" dirty="0">
              <a:cs typeface="B Nazanin" panose="00000400000000000000" pitchFamily="2" charset="-78"/>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t>66</a:t>
            </a:fld>
            <a:endParaRPr lang="en-US" dirty="0"/>
          </a:p>
        </p:txBody>
      </p:sp>
    </p:spTree>
    <p:extLst>
      <p:ext uri="{BB962C8B-B14F-4D97-AF65-F5344CB8AC3E}">
        <p14:creationId xmlns:p14="http://schemas.microsoft.com/office/powerpoint/2010/main" val="2951665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فرایندهای پایانی ساخت ساختمان در ایران</a:t>
            </a:r>
            <a:endParaRPr lang="fa-IR" dirty="0"/>
          </a:p>
        </p:txBody>
      </p:sp>
      <p:sp>
        <p:nvSpPr>
          <p:cNvPr id="3" name="Content Placeholder 2"/>
          <p:cNvSpPr>
            <a:spLocks noGrp="1"/>
          </p:cNvSpPr>
          <p:nvPr>
            <p:ph sz="quarter" idx="13"/>
          </p:nvPr>
        </p:nvSpPr>
        <p:spPr>
          <a:xfrm>
            <a:off x="108857" y="1513114"/>
            <a:ext cx="11941629" cy="5219246"/>
          </a:xfrm>
        </p:spPr>
        <p:txBody>
          <a:bodyPr>
            <a:normAutofit/>
          </a:bodyPr>
          <a:lstStyle/>
          <a:p>
            <a:r>
              <a:rPr lang="fa-IR" dirty="0" smtClean="0"/>
              <a:t>تکمیل گزارش مرحله ای مهندس ناظر</a:t>
            </a:r>
          </a:p>
          <a:p>
            <a:r>
              <a:rPr lang="fa-IR" dirty="0" smtClean="0"/>
              <a:t>تاییدیه </a:t>
            </a:r>
            <a:r>
              <a:rPr lang="fa-IR" dirty="0"/>
              <a:t>آسانسور، آتش نشانی و...</a:t>
            </a:r>
          </a:p>
          <a:p>
            <a:r>
              <a:rPr lang="fa-IR" dirty="0" smtClean="0"/>
              <a:t>تاییدیه مهندس ناظر مبنی بر پایان کار</a:t>
            </a:r>
          </a:p>
          <a:p>
            <a:r>
              <a:rPr lang="fa-IR" dirty="0" smtClean="0"/>
              <a:t>گواهی </a:t>
            </a:r>
            <a:r>
              <a:rPr lang="fa-IR" dirty="0"/>
              <a:t>عدم </a:t>
            </a:r>
            <a:r>
              <a:rPr lang="fa-IR" dirty="0" smtClean="0"/>
              <a:t>خلاف</a:t>
            </a:r>
          </a:p>
          <a:p>
            <a:r>
              <a:rPr lang="fa-IR" dirty="0" smtClean="0"/>
              <a:t>بیمه تضمین کیفیت</a:t>
            </a:r>
          </a:p>
          <a:p>
            <a:r>
              <a:rPr lang="fa-IR" dirty="0" smtClean="0"/>
              <a:t>صدور شناسنامه فنی ملکی</a:t>
            </a:r>
          </a:p>
          <a:p>
            <a:r>
              <a:rPr lang="fa-IR" dirty="0" smtClean="0"/>
              <a:t>پایان </a:t>
            </a:r>
            <a:r>
              <a:rPr lang="fa-IR" dirty="0"/>
              <a:t>کار ساختمان در </a:t>
            </a:r>
            <a:r>
              <a:rPr lang="fa-IR" dirty="0" smtClean="0"/>
              <a:t>شهرداری</a:t>
            </a:r>
          </a:p>
          <a:p>
            <a:r>
              <a:rPr lang="fa-IR" dirty="0" smtClean="0"/>
              <a:t>صدور اسناد تفکیکی</a:t>
            </a:r>
            <a:endParaRPr lang="fa-IR" dirty="0"/>
          </a:p>
        </p:txBody>
      </p:sp>
      <p:sp>
        <p:nvSpPr>
          <p:cNvPr id="4" name="Footer Placeholder 3"/>
          <p:cNvSpPr>
            <a:spLocks noGrp="1"/>
          </p:cNvSpPr>
          <p:nvPr>
            <p:ph type="ftr" sz="quarter" idx="11"/>
          </p:nvPr>
        </p:nvSpPr>
        <p:spPr/>
        <p:txBody>
          <a:bodyPr/>
          <a:lstStyle/>
          <a:p>
            <a:r>
              <a:rPr lang="fa-IR" smtClean="0"/>
              <a:t>مسائل فنی حقوقی مدلسازی اطلاعات ساختمان در شناسنامه فنی ملکی-دکتر مهدی روانشادنیا</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2099668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cs typeface="B Titr" panose="00000700000000000000" pitchFamily="2" charset="-78"/>
              </a:rPr>
              <a:t>شناسنامه فنی ملکی</a:t>
            </a:r>
            <a:endParaRPr lang="fa-IR" dirty="0">
              <a:cs typeface="B Titr" panose="00000700000000000000" pitchFamily="2" charset="-78"/>
            </a:endParaRPr>
          </a:p>
        </p:txBody>
      </p:sp>
      <p:sp>
        <p:nvSpPr>
          <p:cNvPr id="3" name="Subtitle 2"/>
          <p:cNvSpPr>
            <a:spLocks noGrp="1"/>
          </p:cNvSpPr>
          <p:nvPr>
            <p:ph type="subTitle" idx="1"/>
          </p:nvPr>
        </p:nvSpPr>
        <p:spPr/>
        <p:txBody>
          <a:bodyPr/>
          <a:lstStyle/>
          <a:p>
            <a:endParaRPr lang="fa-IR"/>
          </a:p>
        </p:txBody>
      </p:sp>
      <p:sp>
        <p:nvSpPr>
          <p:cNvPr id="4" name="Footer Placeholder 3"/>
          <p:cNvSpPr>
            <a:spLocks noGrp="1"/>
          </p:cNvSpPr>
          <p:nvPr>
            <p:ph type="ftr" sz="quarter" idx="11"/>
          </p:nvPr>
        </p:nvSpPr>
        <p:spPr/>
        <p:txBody>
          <a:bodyPr/>
          <a:lstStyle/>
          <a:p>
            <a:r>
              <a:rPr lang="fa-IR" smtClean="0"/>
              <a:t>مسائل فنی حقوقی مدلسازی اطلاعات ساختمان در شناسنامه فنی ملکی-دکتر مهدی روانشادنیا</a:t>
            </a:r>
            <a:endParaRPr lang="fa-IR"/>
          </a:p>
        </p:txBody>
      </p:sp>
      <p:sp>
        <p:nvSpPr>
          <p:cNvPr id="5" name="Slide Number Placeholder 4"/>
          <p:cNvSpPr>
            <a:spLocks noGrp="1"/>
          </p:cNvSpPr>
          <p:nvPr>
            <p:ph type="sldNum" sz="quarter" idx="12"/>
          </p:nvPr>
        </p:nvSpPr>
        <p:spPr/>
        <p:txBody>
          <a:bodyPr/>
          <a:lstStyle/>
          <a:p>
            <a:fld id="{E2BB568A-7F3C-4FF5-991B-8C6374CD5618}" type="slidenum">
              <a:rPr lang="fa-IR" smtClean="0"/>
              <a:t>8</a:t>
            </a:fld>
            <a:endParaRPr lang="fa-IR"/>
          </a:p>
        </p:txBody>
      </p:sp>
    </p:spTree>
    <p:extLst>
      <p:ext uri="{BB962C8B-B14F-4D97-AF65-F5344CB8AC3E}">
        <p14:creationId xmlns:p14="http://schemas.microsoft.com/office/powerpoint/2010/main" val="18020187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2600" b="1" dirty="0">
                <a:cs typeface="B Titr" panose="00000700000000000000" pitchFamily="2" charset="-78"/>
              </a:rPr>
              <a:t>شناسنامه فنی و ملکی ساختمان </a:t>
            </a:r>
            <a:endParaRPr lang="en-US" sz="2600" dirty="0">
              <a:cs typeface="B Titr" panose="00000700000000000000" pitchFamily="2" charset="-78"/>
            </a:endParaRPr>
          </a:p>
        </p:txBody>
      </p:sp>
      <p:sp>
        <p:nvSpPr>
          <p:cNvPr id="3" name="Content Placeholder 2"/>
          <p:cNvSpPr>
            <a:spLocks noGrp="1"/>
          </p:cNvSpPr>
          <p:nvPr>
            <p:ph sz="quarter" idx="13"/>
          </p:nvPr>
        </p:nvSpPr>
        <p:spPr/>
        <p:txBody>
          <a:bodyPr>
            <a:normAutofit fontScale="85000" lnSpcReduction="10000"/>
          </a:bodyPr>
          <a:lstStyle/>
          <a:p>
            <a:pPr algn="r" rtl="1">
              <a:lnSpc>
                <a:spcPct val="200000"/>
              </a:lnSpc>
            </a:pPr>
            <a:r>
              <a:rPr lang="fa-IR" dirty="0">
                <a:cs typeface="B Mitra" panose="00000400000000000000" pitchFamily="2" charset="-78"/>
              </a:rPr>
              <a:t>مطابق ماده 19  فصل 6 مبحث دوم مقررات ملی </a:t>
            </a:r>
            <a:r>
              <a:rPr lang="fa-IR" dirty="0" smtClean="0">
                <a:cs typeface="B Mitra" panose="00000400000000000000" pitchFamily="2" charset="-78"/>
              </a:rPr>
              <a:t>ساختمان، </a:t>
            </a:r>
            <a:r>
              <a:rPr lang="fa-IR" dirty="0">
                <a:cs typeface="B Mitra" panose="00000400000000000000" pitchFamily="2" charset="-78"/>
              </a:rPr>
              <a:t>شناسنامه فنی و ملکی ساختمان اینگونه تعریف شده </a:t>
            </a:r>
            <a:r>
              <a:rPr lang="fa-IR" dirty="0" smtClean="0">
                <a:cs typeface="B Mitra" panose="00000400000000000000" pitchFamily="2" charset="-78"/>
              </a:rPr>
              <a:t>است:</a:t>
            </a:r>
          </a:p>
          <a:p>
            <a:pPr algn="r" rtl="1">
              <a:lnSpc>
                <a:spcPct val="200000"/>
              </a:lnSpc>
            </a:pPr>
            <a:endParaRPr lang="fa-IR" dirty="0">
              <a:cs typeface="B Mitra" panose="00000400000000000000" pitchFamily="2" charset="-78"/>
            </a:endParaRPr>
          </a:p>
          <a:p>
            <a:pPr marL="0" indent="0" algn="r" rtl="1">
              <a:lnSpc>
                <a:spcPct val="200000"/>
              </a:lnSpc>
              <a:buNone/>
            </a:pPr>
            <a:r>
              <a:rPr lang="fa-IR" dirty="0" smtClean="0">
                <a:cs typeface="B Mitra" panose="00000400000000000000" pitchFamily="2" charset="-78"/>
              </a:rPr>
              <a:t> </a:t>
            </a:r>
            <a:r>
              <a:rPr lang="fa-IR" b="1" dirty="0">
                <a:cs typeface="B Mitra" panose="00000400000000000000" pitchFamily="2" charset="-78"/>
              </a:rPr>
              <a:t>شناسنامه فنی و ملکی ساختمان سندی است که حاوی اطلاعات فنی و ملکی ساختمان بوده و توسط سازمان استان صادر می گردد و در کلیه نقل و انتقالات ساختمانی همراه با نقشه های چون ساخت، تحویل خریداران می گردد تا از مشخصات ساختمانی که خریداری می نماید مطلع شود</a:t>
            </a:r>
            <a:endParaRPr lang="en-US" b="1" dirty="0">
              <a:cs typeface="B Mitra" panose="00000400000000000000" pitchFamily="2" charset="-78"/>
            </a:endParaRPr>
          </a:p>
          <a:p>
            <a:pPr algn="r" rtl="1">
              <a:lnSpc>
                <a:spcPct val="200000"/>
              </a:lnSpc>
            </a:pPr>
            <a:endParaRPr lang="en-US" dirty="0">
              <a:cs typeface="B Mitra" panose="00000400000000000000" pitchFamily="2" charset="-78"/>
            </a:endParaRPr>
          </a:p>
        </p:txBody>
      </p:sp>
      <p:sp>
        <p:nvSpPr>
          <p:cNvPr id="4" name="Footer Placeholder 3"/>
          <p:cNvSpPr>
            <a:spLocks noGrp="1"/>
          </p:cNvSpPr>
          <p:nvPr>
            <p:ph type="ftr" sz="quarter" idx="11"/>
          </p:nvPr>
        </p:nvSpPr>
        <p:spPr/>
        <p:txBody>
          <a:bodyPr/>
          <a:lstStyle/>
          <a:p>
            <a:r>
              <a:rPr lang="fa-IR" smtClean="0"/>
              <a:t>مسائل فنی حقوقی مدلسازی اطلاعات ساختمان در شناسنامه فنی ملکی-دکتر مهدی روانشادنیا</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3323159586"/>
      </p:ext>
    </p:extLst>
  </p:cSld>
  <p:clrMapOvr>
    <a:masterClrMapping/>
  </p:clrMapOvr>
  <p:timing>
    <p:tnLst>
      <p:par>
        <p:cTn id="1" dur="indefinite" restart="never" nodeType="tmRoot"/>
      </p:par>
    </p:tnLst>
  </p:timing>
</p:sld>
</file>

<file path=ppt/theme/theme1.xml><?xml version="1.0" encoding="utf-8"?>
<a:theme xmlns:a="http://schemas.openxmlformats.org/drawingml/2006/main" name="دومین دوره از کنفرانس بیم">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Modern 03">
      <a:majorFont>
        <a:latin typeface="Segoe U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IM Conf 2">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Modern 03">
      <a:majorFont>
        <a:latin typeface="Segoe U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3929</TotalTime>
  <Words>5198</Words>
  <Application>Microsoft Office PowerPoint</Application>
  <PresentationFormat>Widescreen</PresentationFormat>
  <Paragraphs>499</Paragraphs>
  <Slides>66</Slides>
  <Notes>17</Notes>
  <HiddenSlides>0</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66</vt:i4>
      </vt:variant>
    </vt:vector>
  </HeadingPairs>
  <TitlesOfParts>
    <vt:vector size="85" baseType="lpstr">
      <vt:lpstr>Arial Unicode MS</vt:lpstr>
      <vt:lpstr>Microsoft YaHei</vt:lpstr>
      <vt:lpstr>MS Mincho</vt:lpstr>
      <vt:lpstr>Arial</vt:lpstr>
      <vt:lpstr>B Lotus</vt:lpstr>
      <vt:lpstr>B Mitra</vt:lpstr>
      <vt:lpstr>B Nazanin</vt:lpstr>
      <vt:lpstr>B Titi</vt:lpstr>
      <vt:lpstr>B Titr</vt:lpstr>
      <vt:lpstr>Calibri</vt:lpstr>
      <vt:lpstr>Calibri Light</vt:lpstr>
      <vt:lpstr>Comic Sans MS</vt:lpstr>
      <vt:lpstr>Corbel</vt:lpstr>
      <vt:lpstr>Gill Sans MT</vt:lpstr>
      <vt:lpstr>Tahoma</vt:lpstr>
      <vt:lpstr>Times New Roman</vt:lpstr>
      <vt:lpstr>دومین دوره از کنفرانس بیم</vt:lpstr>
      <vt:lpstr>BIM Conf 2</vt:lpstr>
      <vt:lpstr>Custom Design</vt:lpstr>
      <vt:lpstr>PowerPoint Presentation</vt:lpstr>
      <vt:lpstr>فهرست مطالب</vt:lpstr>
      <vt:lpstr>اهمیت موضوع</vt:lpstr>
      <vt:lpstr>فرایند ساخت ساختمان در ایران</vt:lpstr>
      <vt:lpstr>رابطه عوامل و نهادهای مرتبط با کار ساختمانی</vt:lpstr>
      <vt:lpstr>مراحل اجرای پروژه ساختمانی</vt:lpstr>
      <vt:lpstr>فرایندهای پایانی ساخت ساختمان در ایران</vt:lpstr>
      <vt:lpstr>شناسنامه فنی ملکی</vt:lpstr>
      <vt:lpstr>شناسنامه فنی و ملکی ساختمان </vt:lpstr>
      <vt:lpstr>شناسنامه فنی و ملکی</vt:lpstr>
      <vt:lpstr>شناسنامه فنی و ملکی-2</vt:lpstr>
      <vt:lpstr>مشخصات شناسنامه فنی ملکی</vt:lpstr>
      <vt:lpstr>مراحل تهیه و صدور شناسنامه فنی ملکی-1</vt:lpstr>
      <vt:lpstr>مراحل تهیه و صدور شناسنامه فنی ملکی-2</vt:lpstr>
      <vt:lpstr>مراحل تهیه و صدور شناسنامه فنی ملکی-3</vt:lpstr>
      <vt:lpstr>مراحل تهیه و صدور شناسنامه فنی ملکی-4</vt:lpstr>
      <vt:lpstr>مراحل تهیه و صدور شناسنامه فنی ملکی-5</vt:lpstr>
      <vt:lpstr>PowerPoint Presentation</vt:lpstr>
      <vt:lpstr>نمونه فرم های شناسنامه فنی ملکی </vt:lpstr>
      <vt:lpstr>PowerPoint Presentation</vt:lpstr>
      <vt:lpstr>PowerPoint Presentation</vt:lpstr>
      <vt:lpstr>PowerPoint Presentation</vt:lpstr>
      <vt:lpstr>PowerPoint Presentation</vt:lpstr>
      <vt:lpstr>تجربه سایر کشورها</vt:lpstr>
      <vt:lpstr>نمونه مدارک و رویه های مرتبط در سایر کشورها</vt:lpstr>
      <vt:lpstr>نمونه عناوین چک لیست های مرتبط با آتش نشانی</vt:lpstr>
      <vt:lpstr>نمونه مدارک گواهی انطباق ساختمان – - Strata Building Compliance Certificate</vt:lpstr>
      <vt:lpstr>چک لیست گواهی اتمام عملیات ساختمانی-اسکاتلند</vt:lpstr>
      <vt:lpstr>امکان انجام کلیه عملیات به صورت آنلاین در اسکاتلند</vt:lpstr>
      <vt:lpstr>مدارک مورد نیاز برای صدور گواهی پایان کار در دبی</vt:lpstr>
      <vt:lpstr>چیستی، سطح توسعه و بلوغ مدلسازی اطلاعات ساختمان </vt:lpstr>
      <vt:lpstr>بدون مدلسازی اطلاعات ساختمان...</vt:lpstr>
      <vt:lpstr>مدلسازی اطلاعات ساختمان (BIM) </vt:lpstr>
      <vt:lpstr>چه چیزی نیست؟!</vt:lpstr>
      <vt:lpstr>سه نوع طبقه بندی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مدلسازی اطلاعات ساختمان در دوره نگهداری </vt:lpstr>
      <vt:lpstr>PowerPoint Presentation</vt:lpstr>
      <vt:lpstr>ذینفعان مدلسازی اطلاعات ساختمان</vt:lpstr>
      <vt:lpstr>PowerPoint Presentation</vt:lpstr>
      <vt:lpstr>PowerPoint Presentation</vt:lpstr>
      <vt:lpstr>PowerPoint Presentation</vt:lpstr>
      <vt:lpstr>PowerPoint Presentation</vt:lpstr>
      <vt:lpstr>نتایج تحقیقات گذشته</vt:lpstr>
      <vt:lpstr>- مقاله آقای امیرحسین ستوده بیدختی با عنوان "مقدمه ای بر استفاده از مدل سازی اطلاعات ساختمان (BIM ) در مدیریت بهره برداری و نگهداری ساختمان ها" </vt:lpstr>
      <vt:lpstr>PowerPoint Presentation</vt:lpstr>
      <vt:lpstr>PowerPoint Presentation</vt:lpstr>
      <vt:lpstr>PowerPoint Presentation</vt:lpstr>
      <vt:lpstr>PowerPoint Presentation</vt:lpstr>
      <vt:lpstr>جنبه های قانونی مدلسازی اطلاعات ساختمانOlatunji, sher</vt:lpstr>
      <vt:lpstr>بررسی دو نوع فرم قراردادی-abdirad 2015</vt:lpstr>
      <vt:lpstr>موارد غفلت شده در قراردادهای مدلسازی اطلاعات ساختمان-1</vt:lpstr>
      <vt:lpstr>موارد غفلت شده در قراردادهای مدلسازی اطلاعات ساختمان-2</vt:lpstr>
      <vt:lpstr>موارد غفلت شده در قراردادهای مدلسازی اطلاعات ساختمان-3</vt:lpstr>
      <vt:lpstr>جمع بندی و نتیجه گیری</vt:lpstr>
      <vt:lpstr>ملاحظات حقوقی به کارگیری مدلسازی اطلاعات ساختمان در حال بهره برداری-1</vt:lpstr>
      <vt:lpstr>ملاحظات حقوقی به کارگیری مدلسازی اطلاعات ساختمان در حال بهره برداری-2</vt:lpstr>
      <vt:lpstr>پیشنهادات تحقیقات آتی-1</vt:lpstr>
      <vt:lpstr>پیشنهادات تحقیقات آتی-2</vt:lpstr>
      <vt:lpstr>سپاسگزار توجهتان    مهدی روانشادنیا</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Nugroho Ade</dc:creator>
  <cp:lastModifiedBy>ArmanSara</cp:lastModifiedBy>
  <cp:revision>134</cp:revision>
  <dcterms:created xsi:type="dcterms:W3CDTF">2018-04-12T07:40:53Z</dcterms:created>
  <dcterms:modified xsi:type="dcterms:W3CDTF">2019-04-30T13:38:12Z</dcterms:modified>
</cp:coreProperties>
</file>