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theme" Target="theme/theme1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F83A5-8B8A-4EEC-B036-C95E29F10C97}" type="datetimeFigureOut">
              <a:rPr lang="fa-IR" smtClean="0"/>
              <a:t>1439/04/01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7B82-8DE4-4EE1-A80A-44F7CC4F9FC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3646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F83A5-8B8A-4EEC-B036-C95E29F10C97}" type="datetimeFigureOut">
              <a:rPr lang="fa-IR" smtClean="0"/>
              <a:t>1439/04/01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67B82-8DE4-4EE1-A80A-44F7CC4F9FC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0118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solidFill>
                  <a:srgbClr val="7030A0"/>
                </a:solidFill>
                <a:cs typeface="B Titr" panose="00000700000000000000" pitchFamily="2" charset="-78"/>
              </a:rPr>
              <a:t>مبانی قانونی، حقوقی و قراردادی اجرای ساختمان </a:t>
            </a:r>
            <a:br>
              <a:rPr lang="fa-IR" smtClean="0">
                <a:solidFill>
                  <a:srgbClr val="7030A0"/>
                </a:solidFill>
                <a:cs typeface="B Titr" panose="00000700000000000000" pitchFamily="2" charset="-78"/>
              </a:rPr>
            </a:br>
            <a:r>
              <a:rPr lang="fa-IR" smtClean="0">
                <a:solidFill>
                  <a:srgbClr val="7030A0"/>
                </a:solidFill>
                <a:cs typeface="B Titr" panose="00000700000000000000" pitchFamily="2" charset="-78"/>
              </a:rPr>
              <a:t>+ سازنده ذی صلاح</a:t>
            </a:r>
            <a:endParaRPr lang="fa-IR" dirty="0">
              <a:solidFill>
                <a:srgbClr val="7030A0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95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برگ تعهد مالک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3670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شناسنامه فنی ملکی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5877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شناسنامه فنی و ملکی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9078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شناسنامه فنی و ملکی-2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3800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مشخصات شناسنامه فنی ملکی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1330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مراحل تهیه و صدور شناسنامه فنی ملکی-1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5163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مراحل تهیه و صدور شناسنامه فنی ملکی-2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371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مراحل تهیه و صدور شناسنامه فنی ملکی-3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5575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مراحل تهیه و صدور شناسنامه فنی ملکی-4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1099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مراحل تهیه و صدور شناسنامه فنی ملکی-5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4421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عقد قرارداد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01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برگ تعهد نقشه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1785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ساختارهای قراردادی پروژه ها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0503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mtClean="0">
                <a:solidFill>
                  <a:srgbClr val="0070C0"/>
                </a:solidFill>
              </a:rPr>
              <a:t>تعریف </a:t>
            </a:r>
            <a:r>
              <a:rPr lang="ar-SA" sz="4400" b="1" smtClean="0"/>
              <a:t>سیستم اجرایی پروژه­ها</a:t>
            </a:r>
            <a:endParaRPr lang="fa-IR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8533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ar-SA" altLang="ko-KR" b="1" smtClean="0">
                <a:solidFill>
                  <a:srgbClr val="0070C0"/>
                </a:solidFill>
                <a:cs typeface="Nazanin" pitchFamily="2" charset="-78"/>
              </a:rPr>
              <a:t>سيستم هاي اجراي پروژه</a:t>
            </a:r>
            <a:r>
              <a:rPr lang="ar-SA" altLang="ko-KR" b="1" smtClean="0">
                <a:solidFill>
                  <a:srgbClr val="0070C0"/>
                </a:solidFill>
                <a:ea typeface="Gulim" panose="020B0600000101010101" pitchFamily="34" charset="-127"/>
                <a:cs typeface="Nazanin" pitchFamily="2" charset="-78"/>
              </a:rPr>
              <a:t> </a:t>
            </a:r>
            <a:endParaRPr lang="en-US" b="1" dirty="0" smtClean="0">
              <a:solidFill>
                <a:srgbClr val="0070C0"/>
              </a:solidFill>
              <a:cs typeface="Nazanin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44064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fa-IR" smtClean="0">
                <a:solidFill>
                  <a:schemeClr val="tx1"/>
                </a:solidFill>
                <a:cs typeface="Nazanin" pitchFamily="2" charset="-78"/>
              </a:rPr>
              <a:t>ساختار اجرای پروژه</a:t>
            </a:r>
            <a:endParaRPr lang="en-US" dirty="0" smtClean="0">
              <a:solidFill>
                <a:schemeClr val="tx1"/>
              </a:solidFill>
              <a:cs typeface="Nazanin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26889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اسناد و مدارك موجود در يك پيمان</a:t>
            </a:r>
            <a:r>
              <a:rPr lang="en-SG" smtClean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en-SG" smtClean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2254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مواد شرایط عمومی پیمان طرح های عمرانی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5324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شرایط عمومی قرارداد اجرای ساختمان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7891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4255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4556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11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برگ تعهد مجری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52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5175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3757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1351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258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6301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375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4963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7518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8144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73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برگ تعهد نظارت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887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ماده 17-تضمین انجام تعهدات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8268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ماده 18- صورت هزینه ها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1532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ماده 17-نحوه پرداخت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3030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ماده 20-تعلیق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7890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ماده 21-تحویل کار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3494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ماده 22- برچیدن کارگاه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6882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ماده 23-تسویه حساب و پایان کار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1262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ماده 24-موارد فسخ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4558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ماده 24-موارد فسخ-ادامه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5280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ماده 24-موارد فسخ-ادامه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05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اجرای ساختمان در مقررات ملی ساختمان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1309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ماده 25- اقدامات پس از فسخ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3527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ماده 26-خسارات عدم انجام تعهدات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2899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ماده 27-حل اختلاف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0738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ماده 28-حوادث قهری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3223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ماده 29- اقامتگاهها و ابلاغها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5505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ماده 30- اعتبار شرایط عمومی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6817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شرایط خصوصی قرارداد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250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شرایط خصوصی-1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8780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شرایط خصوصی-2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9142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شرایط خصوصی-3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53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ماده 7 شیوه نامه اجرایی ماده 33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3478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قرارداد اجرای با مصالح</a:t>
            </a:r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6909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5689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9302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7715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5375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وظایف مجریان در شرایط عمومی قرارداد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4923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وظایف مجریان در شرایط عمومی قرارداد (1)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3867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وظایف مجریان در شرایط عمومی قرارداد (2)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9952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وظایف مجریان در شرایط عمومی قرارداد (3)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3952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وظایف مجریان در شرایط عمومی قرارداد (4)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68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شکایت به دیوان عدالت اداری-موضوع رای 6 خرداد 94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0359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/>
              <a:t>شرایط عمومی قرارداد، شرایط خصوصی قرارداد و قراردادھای ھمسان مربوط به مجریان ساختمان</a:t>
            </a:r>
            <a:br>
              <a:rPr lang="fa-IR" b="1" smtClean="0"/>
            </a:b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8840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نمونه قرارداد اجرای ساختمان (بدون مصالح)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8444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نمونه قرارداد اجرای ساختمان (با مصالح)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937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پایان کار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6047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25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برگ تأیید استحکام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6077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برگ اتمام عملیات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0176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solidFill>
                  <a:srgbClr val="00B050"/>
                </a:solidFill>
                <a:cs typeface="B Esfehan" panose="00000700000000000000" pitchFamily="2" charset="-78"/>
              </a:rPr>
              <a:t>با آرزوی سلامتی و بهروزی</a:t>
            </a:r>
            <a:endParaRPr lang="fa-IR" dirty="0">
              <a:solidFill>
                <a:srgbClr val="00B050"/>
              </a:solidFill>
              <a:cs typeface="B Esfehan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5229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معرفی چند منبع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87685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منبع قوانین و مقررات طرح های عمرانی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94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رای 6 خرداد 94 دیوان عدالت اداری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3119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معرفی 3 منبع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6750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80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دفاتر مهندسی اجرا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6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شرايط لازم براي اعطاي صلاحيت و تعيين ظرفيت اشتغال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34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فهرست مطالب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94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حدود صلاحیت دفاتر مهندسی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86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ظرفیت اشتغال دفاتر مهندسی اجرای ساختمان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46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سرپرست کارگاه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20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نظارت بر عملکرد و حل اختلاف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88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78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دفاتر مهندسي اجراي تأسيسات ساختمان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05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61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مجریان حقوقی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14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ماده 9- مجریان حقوقی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51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مجریان حقوقی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08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ساختار اجرایی (عوامل و مراحل) پروژه ساختمانی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08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شرایط احراز صلاحیت مجریان حقوقی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62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67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ظرفیت اشتغال مجری حقوقی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80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58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حوزه فعالیت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544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مقررات حاکم بر مجریان حقوقی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158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زوال قرارداد یا عدم حضور مسئول کارگاه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374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عدم تمكين مجري به دستورات ابلاغي ناظر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65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مجری انبوه ساز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900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>
                <a:solidFill>
                  <a:srgbClr val="3333FF"/>
                </a:solidFill>
              </a:rPr>
              <a:t>ماده 10- مجریان انبوه ساز مسکن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44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رابطه عوامل و نهادهای مرتبط با کار ساختمانی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774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/>
              <a:t>كميته بررسي صلاحيت و تعيين پايه انبوه سازان</a:t>
            </a:r>
            <a:br>
              <a:rPr lang="fa-IR" altLang="en-US" smtClean="0"/>
            </a:b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286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ارزیابی عملکرد مجریان انبوه ساز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098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کاردان ها و معماران تجربی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830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گروه بندی ساختمان های موضوع ماده 29 آیین نامه اجرایی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675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171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588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شرایط ابطال یا تعلیق پروانه اشتغال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725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شرایط احراز و لغو صلاحیت اجرا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71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/>
              <a:t>احراز صلاحیت و دریافت پروانه اشتغال به کار سازنده حقوقی دارای صلاحیت از سازمان مدیریت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622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a-IR" b="1" smtClean="0"/>
              <a:t>صدور پروانه اشتغال به کار سازنده حقوقی (پیمان مدیریت)</a:t>
            </a:r>
            <a:r>
              <a:rPr lang="en-US" smtClean="0"/>
              <a:t/>
            </a:r>
            <a:br>
              <a:rPr lang="en-US" smtClean="0"/>
            </a:b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24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مراحل اجرای ساختمان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878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a-IR" b="1" smtClean="0"/>
              <a:t>احراز صلاحیت و دریافت مجوز سازنده حقیقی</a:t>
            </a:r>
            <a:r>
              <a:rPr lang="en-US" smtClean="0"/>
              <a:t/>
            </a:r>
            <a:br>
              <a:rPr lang="en-US" smtClean="0"/>
            </a:b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109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a-IR" smtClean="0"/>
              <a:t>مراحل </a:t>
            </a:r>
            <a:r>
              <a:rPr lang="fa-IR" b="1" smtClean="0"/>
              <a:t>دریافت مجوز سازنده حقیقی (پیمان مدیریت)</a:t>
            </a:r>
            <a:r>
              <a:rPr lang="en-US" smtClean="0"/>
              <a:t/>
            </a:r>
            <a:br>
              <a:rPr lang="en-US" smtClean="0"/>
            </a:b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911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i="1" smtClean="0"/>
              <a:t>شرایط لغو اعتبار پروانه اشتغال به کار مهندسی</a:t>
            </a:r>
            <a:r>
              <a:rPr lang="en-US" smtClean="0"/>
              <a:t/>
            </a:r>
            <a:br>
              <a:rPr lang="en-US" smtClean="0"/>
            </a:b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211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طرح و ساخت ساختمان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001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شرايط عمومي متقاضيان اخذ صلاحيت طرح و ساخت ساختمان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179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نقش مجری ذیصلاح در صنعت ساختمان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269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چگونه فعال شدن مجری ذیصلاح به کشور کمک می کند؟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702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اجرا نشده های قانون نظام مهندسی و کنترل ساختمان و مبحث دوم فعلی 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024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218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جایگاه سازنده در مقررات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61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مراحل اجرای پروژه ساختمانی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946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مجری در شیوه نامه اجرایی ماده 33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068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/>
              <a:t>برخی کاستیهای قانون...</a:t>
            </a:r>
            <a:br>
              <a:rPr lang="fa-IR" altLang="en-US" smtClean="0"/>
            </a:b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164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مسئولیت های سازنده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578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مسئولیت های مجری طبق مبحث دوم-1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073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مسئولیت های مجری طبق مبحث دوم-2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705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مسئولیت های مجری طبق مبحث دوم-3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614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مسئولیت های مجری طبق مبحث دوم-3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493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مهم ترین وظایف مجری 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970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/>
              <a:t>وظایف مجریان طبق مبحث دوم-1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943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/>
              <a:t>وظایف مجریان طبق مبحث دوم-2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80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2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7-1-1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261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7-1-2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859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7-1-3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664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مسئولیت ایمنی- سازندگان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62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7-1-4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71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7-1-5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553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7-1-6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656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7-1-7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861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7-1-8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965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7-1-9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98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تعهدات عوامل اجرای پروژه ساختمانی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2753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7-1-10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906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7-1-11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2065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7-1-12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845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7-1-13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431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7-1-14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834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7-1-15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2814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7-1-15-2-مدت بیمه کیفیت ساخت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882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7-1-15-4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4483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7-2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3712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خلاصه وظایف مجری در مبحث دوم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9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تعهدات مالک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597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خلاصه وظایف مجری در شیوه نامه اجرایی ماده 33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670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خلاصه وظایف مجری در ش.ا.م. 33 –(2)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9867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خلاصه وظایف مجری در ش.ا.م. 33 –(3)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5718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خلاصه وظایف مجری در ش.ا.م. 33 –(4)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41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خلاصه وظایف مجری در ش.ا.م. 33 –(5)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6209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نکاتی برای مجری</a:t>
            </a:r>
            <a:br>
              <a:rPr lang="fa-IR" smtClean="0"/>
            </a:br>
            <a:r>
              <a:rPr lang="fa-IR" smtClean="0"/>
              <a:t>(سازنده)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034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اطلاع رسانی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3201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مسئولیت ایمنی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7745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الزام اخذ تأییدیه استاندارد آسانسور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5341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تمدید قرارداد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33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706</Words>
  <Application>Microsoft Office PowerPoint</Application>
  <PresentationFormat>Widescreen</PresentationFormat>
  <Paragraphs>144</Paragraphs>
  <Slides>171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171</vt:i4>
      </vt:variant>
    </vt:vector>
  </HeadingPairs>
  <TitlesOfParts>
    <vt:vector size="181" baseType="lpstr">
      <vt:lpstr>Gulim</vt:lpstr>
      <vt:lpstr>맑은 고딕</vt:lpstr>
      <vt:lpstr>Arial</vt:lpstr>
      <vt:lpstr>B Esfehan</vt:lpstr>
      <vt:lpstr>B Titr</vt:lpstr>
      <vt:lpstr>Calibri</vt:lpstr>
      <vt:lpstr>Calibri Light</vt:lpstr>
      <vt:lpstr>Nazanin</vt:lpstr>
      <vt:lpstr>Times New Roman</vt:lpstr>
      <vt:lpstr>Office Theme</vt:lpstr>
      <vt:lpstr>مبانی قانونی، حقوقی و قراردادی اجرای ساختمان  + سازنده ذی صلاح</vt:lpstr>
      <vt:lpstr>فهرست مطالب</vt:lpstr>
      <vt:lpstr>ساختار اجرایی (عوامل و مراحل) پروژه ساختمانی</vt:lpstr>
      <vt:lpstr>رابطه عوامل و نهادهای مرتبط با کار ساختمانی</vt:lpstr>
      <vt:lpstr>مراحل اجرای ساختمان</vt:lpstr>
      <vt:lpstr>مراحل اجرای پروژه ساختمانی</vt:lpstr>
      <vt:lpstr>PowerPoint Presentation</vt:lpstr>
      <vt:lpstr>تعهدات عوامل اجرای پروژه ساختمانی</vt:lpstr>
      <vt:lpstr>تعهدات مالک</vt:lpstr>
      <vt:lpstr>برگ تعهد مالک</vt:lpstr>
      <vt:lpstr>برگ تعهد نقشه</vt:lpstr>
      <vt:lpstr>برگ تعهد مجری</vt:lpstr>
      <vt:lpstr>برگ تعهد نظارت</vt:lpstr>
      <vt:lpstr>اجرای ساختمان در مقررات ملی ساختمان</vt:lpstr>
      <vt:lpstr>ماده 7 شیوه نامه اجرایی ماده 33</vt:lpstr>
      <vt:lpstr>شکایت به دیوان عدالت اداری-موضوع رای 6 خرداد 94</vt:lpstr>
      <vt:lpstr>رای 6 خرداد 94 دیوان عدالت اداری</vt:lpstr>
      <vt:lpstr>دفاتر مهندسی اجرا</vt:lpstr>
      <vt:lpstr>شرايط لازم براي اعطاي صلاحيت و تعيين ظرفيت اشتغال</vt:lpstr>
      <vt:lpstr>حدود صلاحیت دفاتر مهندسی</vt:lpstr>
      <vt:lpstr>ظرفیت اشتغال دفاتر مهندسی اجرای ساختمان</vt:lpstr>
      <vt:lpstr>سرپرست کارگاه</vt:lpstr>
      <vt:lpstr>نظارت بر عملکرد و حل اختلاف</vt:lpstr>
      <vt:lpstr>PowerPoint Presentation</vt:lpstr>
      <vt:lpstr>دفاتر مهندسي اجراي تأسيسات ساختمان</vt:lpstr>
      <vt:lpstr>PowerPoint Presentation</vt:lpstr>
      <vt:lpstr>مجریان حقوقی</vt:lpstr>
      <vt:lpstr>ماده 9- مجریان حقوقی</vt:lpstr>
      <vt:lpstr>مجریان حقوقی</vt:lpstr>
      <vt:lpstr>شرایط احراز صلاحیت مجریان حقوقی</vt:lpstr>
      <vt:lpstr>PowerPoint Presentation</vt:lpstr>
      <vt:lpstr>ظرفیت اشتغال مجری حقوقی</vt:lpstr>
      <vt:lpstr>PowerPoint Presentation</vt:lpstr>
      <vt:lpstr>حوزه فعالیت</vt:lpstr>
      <vt:lpstr>مقررات حاکم بر مجریان حقوقی</vt:lpstr>
      <vt:lpstr>زوال قرارداد یا عدم حضور مسئول کارگاه</vt:lpstr>
      <vt:lpstr>عدم تمكين مجري به دستورات ابلاغي ناظر</vt:lpstr>
      <vt:lpstr>مجری انبوه ساز</vt:lpstr>
      <vt:lpstr>ماده 10- مجریان انبوه ساز مسکن</vt:lpstr>
      <vt:lpstr>كميته بررسي صلاحيت و تعيين پايه انبوه سازان </vt:lpstr>
      <vt:lpstr>ارزیابی عملکرد مجریان انبوه ساز</vt:lpstr>
      <vt:lpstr>کاردان ها و معماران تجربی</vt:lpstr>
      <vt:lpstr>گروه بندی ساختمان های موضوع ماده 29 آیین نامه اجرایی</vt:lpstr>
      <vt:lpstr>PowerPoint Presentation</vt:lpstr>
      <vt:lpstr>PowerPoint Presentation</vt:lpstr>
      <vt:lpstr>شرایط ابطال یا تعلیق پروانه اشتغال</vt:lpstr>
      <vt:lpstr>شرایط احراز و لغو صلاحیت اجرا</vt:lpstr>
      <vt:lpstr>احراز صلاحیت و دریافت پروانه اشتغال به کار سازنده حقوقی دارای صلاحیت از سازمان مدیریت</vt:lpstr>
      <vt:lpstr>صدور پروانه اشتغال به کار سازنده حقوقی (پیمان مدیریت) </vt:lpstr>
      <vt:lpstr>احراز صلاحیت و دریافت مجوز سازنده حقیقی </vt:lpstr>
      <vt:lpstr>مراحل دریافت مجوز سازنده حقیقی (پیمان مدیریت) </vt:lpstr>
      <vt:lpstr>شرایط لغو اعتبار پروانه اشتغال به کار مهندسی </vt:lpstr>
      <vt:lpstr>طرح و ساخت ساختمان</vt:lpstr>
      <vt:lpstr>شرايط عمومي متقاضيان اخذ صلاحيت طرح و ساخت ساختمان</vt:lpstr>
      <vt:lpstr>نقش مجری ذیصلاح در صنعت ساختمان</vt:lpstr>
      <vt:lpstr>چگونه فعال شدن مجری ذیصلاح به کشور کمک می کند؟</vt:lpstr>
      <vt:lpstr>اجرا نشده های قانون نظام مهندسی و کنترل ساختمان و مبحث دوم فعلی </vt:lpstr>
      <vt:lpstr>PowerPoint Presentation</vt:lpstr>
      <vt:lpstr>جایگاه سازنده در مقررات</vt:lpstr>
      <vt:lpstr>مجری در شیوه نامه اجرایی ماده 33</vt:lpstr>
      <vt:lpstr>برخی کاستیهای قانون... </vt:lpstr>
      <vt:lpstr>مسئولیت های سازنده</vt:lpstr>
      <vt:lpstr>مسئولیت های مجری طبق مبحث دوم-1</vt:lpstr>
      <vt:lpstr>مسئولیت های مجری طبق مبحث دوم-2</vt:lpstr>
      <vt:lpstr>مسئولیت های مجری طبق مبحث دوم-3</vt:lpstr>
      <vt:lpstr>مسئولیت های مجری طبق مبحث دوم-3</vt:lpstr>
      <vt:lpstr>مهم ترین وظایف مجری </vt:lpstr>
      <vt:lpstr>وظایف مجریان طبق مبحث دوم-1</vt:lpstr>
      <vt:lpstr>وظایف مجریان طبق مبحث دوم-2</vt:lpstr>
      <vt:lpstr>7-1-1</vt:lpstr>
      <vt:lpstr>7-1-2</vt:lpstr>
      <vt:lpstr>7-1-3</vt:lpstr>
      <vt:lpstr>مسئولیت ایمنی- سازندگان</vt:lpstr>
      <vt:lpstr>7-1-4</vt:lpstr>
      <vt:lpstr>7-1-5</vt:lpstr>
      <vt:lpstr>7-1-6</vt:lpstr>
      <vt:lpstr>7-1-7</vt:lpstr>
      <vt:lpstr>7-1-8</vt:lpstr>
      <vt:lpstr>7-1-9</vt:lpstr>
      <vt:lpstr>7-1-10</vt:lpstr>
      <vt:lpstr>7-1-11</vt:lpstr>
      <vt:lpstr>7-1-12</vt:lpstr>
      <vt:lpstr>7-1-13</vt:lpstr>
      <vt:lpstr>7-1-14</vt:lpstr>
      <vt:lpstr>7-1-15</vt:lpstr>
      <vt:lpstr>7-1-15-2-مدت بیمه کیفیت ساخت</vt:lpstr>
      <vt:lpstr>7-1-15-4</vt:lpstr>
      <vt:lpstr>7-2</vt:lpstr>
      <vt:lpstr>خلاصه وظایف مجری در مبحث دوم</vt:lpstr>
      <vt:lpstr>خلاصه وظایف مجری در شیوه نامه اجرایی ماده 33</vt:lpstr>
      <vt:lpstr>خلاصه وظایف مجری در ش.ا.م. 33 –(2)</vt:lpstr>
      <vt:lpstr>خلاصه وظایف مجری در ش.ا.م. 33 –(3)</vt:lpstr>
      <vt:lpstr>خلاصه وظایف مجری در ش.ا.م. 33 –(4)</vt:lpstr>
      <vt:lpstr>خلاصه وظایف مجری در ش.ا.م. 33 –(5)</vt:lpstr>
      <vt:lpstr>نکاتی برای مجری (سازنده)</vt:lpstr>
      <vt:lpstr>اطلاع رسانی</vt:lpstr>
      <vt:lpstr>مسئولیت ایمنی</vt:lpstr>
      <vt:lpstr>الزام اخذ تأییدیه استاندارد آسانسور</vt:lpstr>
      <vt:lpstr>تمدید قرارداد</vt:lpstr>
      <vt:lpstr>شناسنامه فنی ملکی</vt:lpstr>
      <vt:lpstr>شناسنامه فنی و ملکی</vt:lpstr>
      <vt:lpstr>شناسنامه فنی و ملکی-2</vt:lpstr>
      <vt:lpstr>مشخصات شناسنامه فنی ملکی</vt:lpstr>
      <vt:lpstr>مراحل تهیه و صدور شناسنامه فنی ملکی-1</vt:lpstr>
      <vt:lpstr>مراحل تهیه و صدور شناسنامه فنی ملکی-2</vt:lpstr>
      <vt:lpstr>مراحل تهیه و صدور شناسنامه فنی ملکی-3</vt:lpstr>
      <vt:lpstr>مراحل تهیه و صدور شناسنامه فنی ملکی-4</vt:lpstr>
      <vt:lpstr>مراحل تهیه و صدور شناسنامه فنی ملکی-5</vt:lpstr>
      <vt:lpstr>عقد قرارداد</vt:lpstr>
      <vt:lpstr>ساختارهای قراردادی پروژه ها</vt:lpstr>
      <vt:lpstr>تعریف سیستم اجرایی پروژه­ها</vt:lpstr>
      <vt:lpstr>سيستم هاي اجراي پروژه </vt:lpstr>
      <vt:lpstr>ساختار اجرای پروژه</vt:lpstr>
      <vt:lpstr>اسناد و مدارك موجود در يك پيمان </vt:lpstr>
      <vt:lpstr>مواد شرایط عمومی پیمان طرح های عمرانی</vt:lpstr>
      <vt:lpstr>شرایط عمومی قرارداد اجرای ساختمان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ماده 17-تضمین انجام تعهدات</vt:lpstr>
      <vt:lpstr>ماده 18- صورت هزینه ها</vt:lpstr>
      <vt:lpstr>ماده 17-نحوه پرداخت</vt:lpstr>
      <vt:lpstr>ماده 20-تعلیق</vt:lpstr>
      <vt:lpstr>ماده 21-تحویل کار</vt:lpstr>
      <vt:lpstr>ماده 22- برچیدن کارگاه</vt:lpstr>
      <vt:lpstr>ماده 23-تسویه حساب و پایان کار</vt:lpstr>
      <vt:lpstr>ماده 24-موارد فسخ</vt:lpstr>
      <vt:lpstr>ماده 24-موارد فسخ-ادامه</vt:lpstr>
      <vt:lpstr>ماده 24-موارد فسخ-ادامه</vt:lpstr>
      <vt:lpstr>ماده 25- اقدامات پس از فسخ</vt:lpstr>
      <vt:lpstr>ماده 26-خسارات عدم انجام تعهدات</vt:lpstr>
      <vt:lpstr>ماده 27-حل اختلاف</vt:lpstr>
      <vt:lpstr>ماده 28-حوادث قهری</vt:lpstr>
      <vt:lpstr>ماده 29- اقامتگاهها و ابلاغها</vt:lpstr>
      <vt:lpstr>ماده 30- اعتبار شرایط عمومی</vt:lpstr>
      <vt:lpstr>شرایط خصوصی قرارداد</vt:lpstr>
      <vt:lpstr>شرایط خصوصی-1</vt:lpstr>
      <vt:lpstr>شرایط خصوصی-2</vt:lpstr>
      <vt:lpstr>شرایط خصوصی-3</vt:lpstr>
      <vt:lpstr>قرارداد اجرای با مصالح</vt:lpstr>
      <vt:lpstr>PowerPoint Presentation</vt:lpstr>
      <vt:lpstr>PowerPoint Presentation</vt:lpstr>
      <vt:lpstr>PowerPoint Presentation</vt:lpstr>
      <vt:lpstr>PowerPoint Presentation</vt:lpstr>
      <vt:lpstr>وظایف مجریان در شرایط عمومی قرارداد</vt:lpstr>
      <vt:lpstr>وظایف مجریان در شرایط عمومی قرارداد (1)</vt:lpstr>
      <vt:lpstr>وظایف مجریان در شرایط عمومی قرارداد (2)</vt:lpstr>
      <vt:lpstr>وظایف مجریان در شرایط عمومی قرارداد (3)</vt:lpstr>
      <vt:lpstr>وظایف مجریان در شرایط عمومی قرارداد (4)</vt:lpstr>
      <vt:lpstr>شرایط عمومی قرارداد، شرایط خصوصی قرارداد و قراردادھای ھمسان مربوط به مجریان ساختمان </vt:lpstr>
      <vt:lpstr>نمونه قرارداد اجرای ساختمان (بدون مصالح)</vt:lpstr>
      <vt:lpstr>نمونه قرارداد اجرای ساختمان (با مصالح)</vt:lpstr>
      <vt:lpstr>پایان کار</vt:lpstr>
      <vt:lpstr>PowerPoint Presentation</vt:lpstr>
      <vt:lpstr>برگ تأیید استحکام</vt:lpstr>
      <vt:lpstr>برگ اتمام عملیات</vt:lpstr>
      <vt:lpstr>با آرزوی سلامتی و بهروزی</vt:lpstr>
      <vt:lpstr>معرفی چند منبع</vt:lpstr>
      <vt:lpstr>منبع قوانین و مقررات طرح های عمرانی</vt:lpstr>
      <vt:lpstr>معرفی 3 منبع</vt:lpstr>
      <vt:lpstr>PowerPoint Presentation</vt:lpstr>
    </vt:vector>
  </TitlesOfParts>
  <Company>SolarSys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مبانی قانونی، حقوقی و قراردادی اجرای ساختمان  + سازنده ذی صلاح</dc:title>
  <dc:creator>ArmanSara</dc:creator>
  <cp:lastModifiedBy>ArmanSara</cp:lastModifiedBy>
  <cp:revision>1</cp:revision>
  <dcterms:created xsi:type="dcterms:W3CDTF">2017-12-19T20:07:20Z</dcterms:created>
  <dcterms:modified xsi:type="dcterms:W3CDTF">2017-12-19T20:07:20Z</dcterms:modified>
</cp:coreProperties>
</file>