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95B8F-2E99-4FED-B48E-5E01D95F85F5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A51FA-6BE8-458C-B7FD-F0E6388B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39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95B8F-2E99-4FED-B48E-5E01D95F85F5}" type="datetimeFigureOut">
              <a:rPr lang="en-US" smtClean="0"/>
              <a:t>5/14/2018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A51FA-6BE8-458C-B7FD-F0E6388B8A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1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e.co.uk/features/energy-and-waste/energy-software-down-to-earth/8672099.article" TargetMode="External"/><Relationship Id="rId2" Type="http://schemas.openxmlformats.org/officeDocument/2006/relationships/hyperlink" Target="http://www.irancem.com/page.aspx?id=12986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5400" b="1" smtClean="0">
                <a:cs typeface="B Titr" panose="00000700000000000000" pitchFamily="2" charset="-78"/>
              </a:rPr>
              <a:t>توسعه پایدار ساخت-بخش پنجم</a:t>
            </a:r>
            <a:br>
              <a:rPr lang="fa-IR" sz="5400" b="1" smtClean="0">
                <a:cs typeface="B Titr" panose="00000700000000000000" pitchFamily="2" charset="-78"/>
              </a:rPr>
            </a:br>
            <a:r>
              <a:rPr lang="fa-IR" b="1" smtClean="0">
                <a:cs typeface="B Titr" panose="00000700000000000000" pitchFamily="2" charset="-78"/>
              </a:rPr>
              <a:t/>
            </a:r>
            <a:br>
              <a:rPr lang="fa-IR" b="1" smtClean="0">
                <a:cs typeface="B Titr" panose="00000700000000000000" pitchFamily="2" charset="-78"/>
              </a:rPr>
            </a:br>
            <a:r>
              <a:rPr lang="fa-IR" b="1" smtClean="0">
                <a:cs typeface="B Titr" panose="00000700000000000000" pitchFamily="2" charset="-78"/>
              </a:rPr>
              <a:t>ارزیابی محیط زیستی ساخت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41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تمایز ارزیابی اثرات محیطزیستی و ارزیابی راهبردي محیطزیست-1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916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نقشه نهایی مدل تخریب: اختصاص ضریب تخریب به هر یک از واحدها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78154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اجراي مدل تخریب با استفاده از </a:t>
            </a:r>
            <a:r>
              <a:rPr lang="en-US" smtClean="0"/>
              <a:t>Extention</a:t>
            </a:r>
            <a:r>
              <a:rPr lang="fa-IR" smtClean="0"/>
              <a:t>مدل تخریب در </a:t>
            </a:r>
            <a:br>
              <a:rPr lang="fa-IR" smtClean="0"/>
            </a:br>
            <a:r>
              <a:rPr lang="en-US" smtClean="0"/>
              <a:t>ArcGIS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2148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ساختار یک درخت تصمیم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410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Footprint</a:t>
            </a:r>
            <a:r>
              <a:rPr lang="fa-IR" smtClean="0"/>
              <a:t> رد پای زیستی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550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Footprint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0507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hlinkClick r:id="rId2"/>
              </a:rPr>
              <a:t>نرم افزار انرژی به نام : به سوی زمین</a:t>
            </a:r>
            <a:r>
              <a:rPr lang="en-US" smtClean="0"/>
              <a:t/>
            </a:r>
            <a:br>
              <a:rPr lang="en-US" smtClean="0"/>
            </a:br>
            <a:r>
              <a:rPr lang="en-US" b="1" smtClean="0">
                <a:hlinkClick r:id="rId3"/>
              </a:rPr>
              <a:t>Energy software: Down to earth</a:t>
            </a:r>
            <a:r>
              <a:rPr lang="en-US" b="1" smtClean="0"/>
              <a:t> </a:t>
            </a:r>
            <a:br>
              <a:rPr lang="en-US" b="1" smtClean="0"/>
            </a:br>
            <a:r>
              <a:rPr lang="en-US" smtClean="0"/>
              <a:t> 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6388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اقدامات کاهنده آثار طرح های عمرانی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198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روشهاي مشارکت دستاندرکاران و ذينفعان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7745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فرآیند آموزش محیط</a:t>
            </a:r>
            <a:r>
              <a:rPr lang="en-US" smtClean="0"/>
              <a:t> </a:t>
            </a:r>
            <a:r>
              <a:rPr lang="fa-IR" smtClean="0"/>
              <a:t>زیست ذينفعان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8251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روشهاي غیرسازه اي شیوه</a:t>
            </a:r>
            <a:r>
              <a:rPr lang="en-US" smtClean="0"/>
              <a:t> </a:t>
            </a:r>
            <a:r>
              <a:rPr lang="fa-IR" smtClean="0"/>
              <a:t>هاي کاهش اثرات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792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تمایز ارزیابی اثرات محیطزیستی و ارزیابی راهبردي محیطزیست-2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59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نمونه </a:t>
            </a:r>
            <a:r>
              <a:rPr lang="fa-IR" b="0" smtClean="0"/>
              <a:t>روشهاي سازهاي و نیمه سازهاي براي کاهش اثرات محیطزیستی</a:t>
            </a:r>
            <a:r>
              <a:rPr lang="fa-IR" smtClean="0"/>
              <a:t>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699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74288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61406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COMMERCIAL CONSTRUCTION CASE STUDY</a:t>
            </a:r>
            <a:endParaRPr lang="en-US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981681"/>
      </p:ext>
    </p:extLst>
  </p:cSld>
  <p:clrMapOvr>
    <a:masterClrMapping/>
  </p:clrMapOvr>
  <p:transition spd="med">
    <p:fade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ECONOMETRICS OF SUSTAINABLE DEVELOPMENT PLATFORM</a:t>
            </a:r>
            <a:endParaRPr lang="en-AU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ECONOMETRICS OF SUSTAINABLE DEVELOPMENT PLATFORM</a:t>
            </a:r>
            <a:endParaRPr lang="en-AU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33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mtClean="0"/>
              <a:t>THE NEW PAVING REALITIES</a:t>
            </a:r>
            <a:endParaRPr lang="en-AU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3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مطالعه موردی 4 تولید برق روستایی با نیروی  سبوس </a:t>
            </a:r>
            <a:r>
              <a:rPr lang="fa-IR" smtClean="0"/>
              <a:t/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22866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مطالعه  موردی 6  استفاده  از قطعات  فولادی  دوباره  نورد شده  با  صرفه بیشتر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574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مطالعه موردی 12 نیروگاههای میکرو هیدرووروستایی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674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مهمترین تحولات جهانی در روند توسعه ارزیابی راهبردي محیط زیست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833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مطالعه موردی 17  انرژی  خورشیدی -  نیروی  مردم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443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ارکان و اجزاي تشکیل دهنده برنامه پایش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88396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دستورالعمل ارزیابی راهبردی محیط زیست در ایران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441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انجام مطالعات ارزیابی راهبردي محیطزیست بر مبناي رویکرد معطوف به پروژه</a:t>
            </a:r>
            <a:r>
              <a:rPr lang="en-US" smtClean="0"/>
              <a:t>EIA 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0724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چارچوب تهیه و تصویب گزارش ارزیابی راهبردي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956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تکلیف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2566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fa-IR" smtClean="0">
                <a:cs typeface="B Titr" panose="00000700000000000000" pitchFamily="2" charset="-78"/>
              </a:rPr>
              <a:t>به امید استفاده از این بخش درس توسعه پایدار ساخت و پیشنهاد مطالعه منابع بیشتر...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4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Policy, Plan, Program, Project (PPPP)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208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جایگاه و ارتباط فرآیندهاي ارزیابی اثرات محیطزیستی و ارزیابی راهبردي محیطی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02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روند تکامل ارزیابی راهبردي محیط زیست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220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ارزیابی راهبردي محیط زیستی در اتحادیه اروپا </a:t>
            </a:r>
            <a:br>
              <a:rPr lang="fa-IR" smtClean="0"/>
            </a:br>
            <a:r>
              <a:rPr lang="fa-IR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15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شبکه های بین المللی ارزیابی محیط زیستی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04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جایگاه ارزیابی اثرات زیست محیطی در ایران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0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مهم ترین وقایع ارزیابی محیط زیستی ایران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35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400" b="1" smtClean="0">
                <a:solidFill>
                  <a:schemeClr val="accent1"/>
                </a:solidFill>
                <a:cs typeface="B Mitra" panose="00000400000000000000" pitchFamily="2" charset="-78"/>
              </a:rPr>
              <a:t>رئوس مطالب</a:t>
            </a:r>
            <a:br>
              <a:rPr lang="fa-IR" sz="4400" b="1" smtClean="0">
                <a:solidFill>
                  <a:schemeClr val="accent1"/>
                </a:solidFill>
                <a:cs typeface="B Mitra" panose="00000400000000000000" pitchFamily="2" charset="-78"/>
              </a:rPr>
            </a:b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37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سیاست های کلی محیط زیست-1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50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سیاست های کلی محیط زیست-2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73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مهمترین قوانین و مقررات ناظر بر ارزیابی محیطزیست و ارزیابی راهبردي محیطزیست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91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48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 184قانون برنامه پنجم توسعه 1394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04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ماده193 برنامه پنجم توسعه کشور: بازیافت پسماندهای شهری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806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برنامه ششم و مسأله آب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29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نهادهای مسئول در حوزه ارزیابی محیط زیستی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001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مناطق نه گانه کلان منطقه اي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124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برخی طرح های مشمول ارزیابی زیست محیطی در ایران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20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مقدمه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87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b="1" smtClean="0">
                <a:cs typeface="B Titr" panose="00000700000000000000" pitchFamily="2" charset="-78"/>
              </a:rPr>
              <a:t>رابطه میان ارزیابی راهبردي محیط زیست و ارزیابی اقتصادي محیط زیست</a:t>
            </a:r>
            <a:r>
              <a:rPr lang="fa-IR" smtClean="0">
                <a:cs typeface="B Titr" panose="00000700000000000000" pitchFamily="2" charset="-78"/>
              </a:rPr>
              <a:t> 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68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تصمیم گیري و تصمیم سازي راهبردي و مراحل ارزیابی راهبردي محیط زیست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ادغام ارزشهاي اقتصادي خدمات اکوسیستمی در ارزیابی راهبردي محیطزیست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13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شناخت خدمات اکوسیستمی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86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800" smtClean="0"/>
              <a:t>چارچوب مفهومی ارزیابی زیست بوم هزاره در خصوص ارتباط خدمات و کارکردهاي اکوسیستمی با رفاه انسانی 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11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رابطه بین اهداف سیاستگذاري و خدمات اکوسیستمی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40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ماتریس مدل ارزیابی اثرات بر خدمات اکوسیستمی </a:t>
            </a:r>
            <a:br>
              <a:rPr lang="fa-IR" smtClean="0"/>
            </a:br>
            <a:r>
              <a:rPr lang="en-US" sz="2400" b="0" smtClean="0"/>
              <a:t>Integrated of Valuation of Environmental Services and Trade-off</a:t>
            </a:r>
            <a:r>
              <a:rPr lang="en-US" sz="2400" smtClean="0"/>
              <a:t> 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68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رویکردها ارزیابی راهبردی محیط زیست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089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فرآیند بانک جهانی براي ارزیابی منطقه اي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15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3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چند آمار فقط از پسماندهای تهران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158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27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ارزیابی راهبردي محیطزیستی در اتحادیه اروپا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8974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800" smtClean="0"/>
              <a:t>دستورالعمل ارزیابی محیطزیستی لایحهها و دیگر پیشنهادهاي دولتی در دانمارك </a:t>
            </a:r>
            <a:br>
              <a:rPr lang="fa-IR" sz="2800" smtClean="0"/>
            </a:b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34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800" smtClean="0"/>
              <a:t>اصول و فرآیند ارزیابی راهبردي محیطزیست در کشور هلند 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694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ارزیابی راهبردي محیطزیست در هلند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14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smtClean="0"/>
              <a:t>چارچوب کلی ارزیابی راهبردي محیطزیست کشور افریقاي جنوبی 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189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مدل های ارزیابی راهبردی محیط زیست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205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طبقه بندی کلی مدل ها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2041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مقایسه ارزیابی راهبردي محیطزیست </a:t>
            </a:r>
            <a:r>
              <a:rPr lang="en-US" smtClean="0"/>
              <a:t> SEA</a:t>
            </a:r>
            <a:br>
              <a:rPr lang="en-US" smtClean="0"/>
            </a:br>
            <a:r>
              <a:rPr lang="fa-IR" smtClean="0"/>
              <a:t>بالا به پایین و پایین به بالا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693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طبقه بندی مدل ها (</a:t>
            </a:r>
            <a:r>
              <a:rPr lang="fa-IR" b="0" smtClean="0"/>
              <a:t>پـارتی داریـو، 2003)</a:t>
            </a:r>
            <a:r>
              <a:rPr lang="fa-IR" smtClean="0"/>
              <a:t>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54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برخی منابع داخلی ارزیابی زیست محیطی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11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مدلهاي مختلف ارزیابی راهبردي محیطزیست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5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90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فرآیند ارزیابی راهبردي محیطزیست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17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مدل فشار – وضعیت – پاسخ </a:t>
            </a:r>
            <a:r>
              <a:rPr lang="en-US" smtClean="0"/>
              <a:t>PSR</a:t>
            </a:r>
            <a:r>
              <a:rPr lang="fa-IR" smtClean="0"/>
              <a:t/>
            </a:r>
            <a:br>
              <a:rPr lang="fa-IR" smtClean="0"/>
            </a:br>
            <a:r>
              <a:rPr lang="fa-IR" smtClean="0"/>
              <a:t>سازمان همکاريهاي توسعه اقتصادي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64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مدل نیروي پیشران- فشار – وضعیت – پیامد- پاسخ  </a:t>
            </a:r>
            <a:r>
              <a:rPr lang="en-US" smtClean="0"/>
              <a:t>DPSIR</a:t>
            </a:r>
            <a:r>
              <a:rPr lang="fa-IR" smtClean="0"/>
              <a:t>و رابطه آن با سیاستها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634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مدل نیروي محرکه- فشار- وضعیت- اثر- پاسخ )(</a:t>
            </a:r>
            <a:r>
              <a:rPr lang="en-US" smtClean="0"/>
              <a:t>DPSIR 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10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سلسله مراتب داده، شاخص، نمایه و اطلاعات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95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شاخصهاي پیشران: </a:t>
            </a:r>
            <a:r>
              <a:rPr lang="fa-IR" b="0" smtClean="0"/>
              <a:t>مبین نیازهاي انسان</a:t>
            </a:r>
            <a:r>
              <a:rPr lang="fa-IR" smtClean="0"/>
              <a:t>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076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</a:t>
            </a:r>
            <a:r>
              <a:rPr lang="en-US" smtClean="0"/>
              <a:t> </a:t>
            </a:r>
            <a:r>
              <a:rPr lang="fa-IR" smtClean="0"/>
              <a:t>هاي فشار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52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شاخصهاي وضعیت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107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برخی منابع بین المللی ارزیابی زیست محیطی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937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شاخصهاي پیامد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223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شاخصهاي پاسخ یا واکنش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53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جایگاه و روابط موجود بین شاخصهاي مدل </a:t>
            </a:r>
            <a:r>
              <a:rPr lang="en-US" smtClean="0"/>
              <a:t>DPSIR</a:t>
            </a:r>
            <a:r>
              <a:rPr lang="fa-IR" smtClean="0"/>
              <a:t>و نظام برنامه</a:t>
            </a:r>
            <a:r>
              <a:rPr lang="en-US" smtClean="0"/>
              <a:t> </a:t>
            </a:r>
            <a:r>
              <a:rPr lang="fa-IR" smtClean="0"/>
              <a:t>ریزي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268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800" smtClean="0"/>
              <a:t>مولفههاي مورد بررسی در تبیین گزارش وضعیت موجود ) (</a:t>
            </a:r>
            <a:r>
              <a:rPr lang="en-US" sz="2800" smtClean="0"/>
              <a:t>SOE</a:t>
            </a:r>
            <a:r>
              <a:rPr lang="fa-IR" sz="2800" smtClean="0"/>
              <a:t>براي تهیه گزارش ارزیابی راهبردي محیطزیست 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6813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اثرات محیطزیستی و اقتصادي –اجتماعی سیاست توسعه صنعتی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2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چارچوب کلی اثرات اقتصادي، اجتماعی و محیطزیستی سیاستها، برنامهها و طرحها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9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ماتریس شناسایی اثرات تجمعی سیاستها و گزینهها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5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smtClean="0"/>
              <a:t>پیش</a:t>
            </a:r>
            <a:r>
              <a:rPr lang="en-US" sz="4000" smtClean="0"/>
              <a:t> </a:t>
            </a:r>
            <a:r>
              <a:rPr lang="fa-IR" sz="4000" smtClean="0"/>
              <a:t>بینی اثرات محیطزیستی گزینههاي آمایش منطقه عسلویه </a:t>
            </a:r>
            <a:br>
              <a:rPr lang="fa-IR" sz="4000" smtClean="0"/>
            </a:br>
            <a:endParaRPr lang="en-US" sz="40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7346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روشهـا و تکنیـکهـاي ارزیـابی اثـرات توسـعه پـروژه هـا</a:t>
            </a:r>
            <a:endParaRPr lang="en-US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832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0" smtClean="0"/>
              <a:t>روشهـا و تکنیـکهـاي ارزیـابی اثـرات توسـعه پـروژه هـا</a:t>
            </a:r>
            <a:r>
              <a:rPr lang="fa-IR" smtClean="0"/>
              <a:t>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0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solidFill>
                  <a:srgbClr val="00B050"/>
                </a:solidFill>
                <a:cs typeface="B Titr" panose="00000700000000000000" pitchFamily="2" charset="-78"/>
              </a:rPr>
              <a:t>ارزیابی راهبردی اثرات محیط زیستی چیست؟</a:t>
            </a:r>
            <a:endParaRPr lang="en-US" dirty="0">
              <a:solidFill>
                <a:srgbClr val="00B05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052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0" smtClean="0"/>
              <a:t>مهم ترین ضوابط انتخاب مناسبترین روش ارزیابی</a:t>
            </a:r>
            <a:r>
              <a:rPr lang="fa-IR" smtClean="0"/>
              <a:t>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204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مثالی از چک لیست ساده مدیریت جامع پسماندهاي خانگی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841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smtClean="0"/>
              <a:t>چک لیست گزینههاي مرتبط با اثرات محیطزیستی و اجتماعی- اقتصادي برنامه جامع مدیریت پسماند شهري در شمال </a:t>
            </a: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87098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محاسبه </a:t>
            </a:r>
            <a:r>
              <a:rPr lang="fa-IR" b="0" smtClean="0"/>
              <a:t>اثـر محـیط زیسـتی ناشـی از گزینـههـاي مختلـف</a:t>
            </a:r>
            <a:r>
              <a:rPr lang="fa-IR" smtClean="0"/>
              <a:t>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479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مثالل:افزایش تعداد دفعات جمع آوري زباله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8350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رسم قطر ماتریس در صورت وجود اثر –روش ماتریس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981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تقابل فاکتور محیطزیستی و فعالیتها با دو فاکتور دامنه و اهمیت اثر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875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معیار امتیازدهی در ماتریس ایرانی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950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روش روی هم گذاری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397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2800" smtClean="0"/>
              <a:t>نمونه اي از یک زنجیره اثرات جهت شناسایی اثرات غیرمستقیم و نحوه ارتباط اثر با اجزاي محیطزیست در روش شبکه</a:t>
            </a:r>
            <a:endParaRPr lang="en-US" sz="2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22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0" smtClean="0"/>
              <a:t>تعریف ارزیابی اثرات محـیطزیسـتی</a:t>
            </a:r>
            <a:r>
              <a:rPr lang="fa-IR" smtClean="0"/>
              <a:t>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343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چگونگی کاربرد انواع دادهها در فرآیند تصمیمگیري در تحلیل چند معیاره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74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مشخصهها در مدلهاي تصمیم گیري چند معیاره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56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مدل کلی فرآیند تصمیمگیري به روش تحلیل چند معیاره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808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فرآیند برنامهریزي و ارزیابی بر مبناي سناریو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161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و کاربرد ارزیابی چرخه حیات </a:t>
            </a:r>
            <a:br>
              <a:rPr lang="fa-IR" smtClean="0"/>
            </a:br>
            <a:r>
              <a:rPr lang="fa-IR" smtClean="0"/>
              <a:t> </a:t>
            </a:r>
            <a:r>
              <a:rPr lang="en-US" smtClean="0"/>
              <a:t>LCA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503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نمایش ساده شده چرخه حیات یک محصول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747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LIFE CYCLE ANALYSIS</a:t>
            </a:r>
            <a:endParaRPr lang="en-AU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ELEMENTS TO CONCRETE LCAs</a:t>
            </a:r>
            <a:endParaRPr lang="en-AU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2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LCA CASE STUDY – RAIL SLEEPERS</a:t>
            </a:r>
            <a:endParaRPr lang="en-AU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2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mtClean="0"/>
              <a:t>LIFE CYCLE – COST ANALYSIS</a:t>
            </a:r>
            <a:endParaRPr lang="en-AU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6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تفاوت ارزیابی و ارزیابی راهبردی محیط زیستی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4309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Useful Function</a:t>
            </a:r>
            <a:r>
              <a:rPr lang="fa-IR" smtClean="0"/>
              <a:t> یک رابطه مفید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205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تصویري کلی از نحوه تعیین و ایجاد اثرات محیطزیستی در چرخه حیات یک محصول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456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طبقه بندی روشهاي مدلسازي و شبیهسازي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3377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smtClean="0"/>
              <a:t>نمونه: مدل مفهومی اثرات مثبت و منفی سیاست توسعه کشاورزي شهري و تاثیر آن بر سلامت و رفاه شهروندان </a:t>
            </a:r>
            <a:br>
              <a:rPr lang="fa-IR" sz="3200" smtClean="0"/>
            </a:br>
            <a:endParaRPr lang="en-US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474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مراحل مختلف فرآیند تدوین مدل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6861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مدل تخریب (دکتر مخدوم، 1372) </a:t>
            </a:r>
            <a:br>
              <a:rPr lang="fa-IR" smtClean="0"/>
            </a:br>
            <a:r>
              <a:rPr lang="en-US" b="0" smtClean="0"/>
              <a:t>Degradation Model</a:t>
            </a:r>
            <a:r>
              <a:rPr lang="en-US" smtClean="0"/>
              <a:t> </a:t>
            </a:r>
            <a:br>
              <a:rPr lang="en-US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6463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طبقه بندي آسیبپذیري اکولوژیکی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507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تراکم فیزیولوژیکی جمعیت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2750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طبقهبندي شدت عوامل مخرب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2351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مدل فازي طبقه بندي ضرایب تخریب </a:t>
            </a:r>
            <a:br>
              <a:rPr lang="fa-IR" smtClean="0"/>
            </a:b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398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883</Words>
  <Application>Microsoft Office PowerPoint</Application>
  <PresentationFormat>Widescreen</PresentationFormat>
  <Paragraphs>120</Paragraphs>
  <Slides>126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3" baseType="lpstr">
      <vt:lpstr>Arial</vt:lpstr>
      <vt:lpstr>B Mitra</vt:lpstr>
      <vt:lpstr>B Titr</vt:lpstr>
      <vt:lpstr>Calibri</vt:lpstr>
      <vt:lpstr>Calibri Light</vt:lpstr>
      <vt:lpstr>Times New Roman</vt:lpstr>
      <vt:lpstr>Office Theme</vt:lpstr>
      <vt:lpstr>توسعه پایدار ساخت-بخش پنجم  ارزیابی محیط زیستی ساخت</vt:lpstr>
      <vt:lpstr>رئوس مطالب </vt:lpstr>
      <vt:lpstr>مقدمه</vt:lpstr>
      <vt:lpstr>چند آمار فقط از پسماندهای تهران</vt:lpstr>
      <vt:lpstr>برخی منابع داخلی ارزیابی زیست محیطی</vt:lpstr>
      <vt:lpstr>برخی منابع بین المللی ارزیابی زیست محیطی</vt:lpstr>
      <vt:lpstr>ارزیابی راهبردی اثرات محیط زیستی چیست؟</vt:lpstr>
      <vt:lpstr>تعریف ارزیابی اثرات محـیطزیسـتی  </vt:lpstr>
      <vt:lpstr>تفاوت ارزیابی و ارزیابی راهبردی محیط زیستی</vt:lpstr>
      <vt:lpstr>تمایز ارزیابی اثرات محیطزیستی و ارزیابی راهبردي محیطزیست-1  </vt:lpstr>
      <vt:lpstr>تمایز ارزیابی اثرات محیطزیستی و ارزیابی راهبردي محیطزیست-2  </vt:lpstr>
      <vt:lpstr>مهمترین تحولات جهانی در روند توسعه ارزیابی راهبردي محیط زیست  </vt:lpstr>
      <vt:lpstr>Policy, Plan, Program, Project (PPPP)</vt:lpstr>
      <vt:lpstr>جایگاه و ارتباط فرآیندهاي ارزیابی اثرات محیطزیستی و ارزیابی راهبردي محیطی  </vt:lpstr>
      <vt:lpstr>روند تکامل ارزیابی راهبردي محیط زیست </vt:lpstr>
      <vt:lpstr>مراحل ارزیابی راهبردي محیط زیستی در اتحادیه اروپا   </vt:lpstr>
      <vt:lpstr>شبکه های بین المللی ارزیابی محیط زیستی</vt:lpstr>
      <vt:lpstr>جایگاه ارزیابی اثرات زیست محیطی در ایران</vt:lpstr>
      <vt:lpstr>مهم ترین وقایع ارزیابی محیط زیستی ایران</vt:lpstr>
      <vt:lpstr>سیاست های کلی محیط زیست-1</vt:lpstr>
      <vt:lpstr>سیاست های کلی محیط زیست-2</vt:lpstr>
      <vt:lpstr>مهمترین قوانین و مقررات ناظر بر ارزیابی محیطزیست و ارزیابی راهبردي محیطزیست </vt:lpstr>
      <vt:lpstr>PowerPoint Presentation</vt:lpstr>
      <vt:lpstr>ماده 184قانون برنامه پنجم توسعه 1394</vt:lpstr>
      <vt:lpstr>ماده193 برنامه پنجم توسعه کشور: بازیافت پسماندهای شهری</vt:lpstr>
      <vt:lpstr>برنامه ششم و مسأله آب</vt:lpstr>
      <vt:lpstr>نهادهای مسئول در حوزه ارزیابی محیط زیستی</vt:lpstr>
      <vt:lpstr>مناطق نه گانه کلان منطقه اي </vt:lpstr>
      <vt:lpstr>برخی طرح های مشمول ارزیابی زیست محیطی در ایران</vt:lpstr>
      <vt:lpstr>رابطه میان ارزیابی راهبردي محیط زیست و ارزیابی اقتصادي محیط زیست </vt:lpstr>
      <vt:lpstr>تصمیم گیري و تصمیم سازي راهبردي و مراحل ارزیابی راهبردي محیط زیست  </vt:lpstr>
      <vt:lpstr>مراحل ادغام ارزشهاي اقتصادي خدمات اکوسیستمی در ارزیابی راهبردي محیطزیست  </vt:lpstr>
      <vt:lpstr>مراحل شناخت خدمات اکوسیستمی</vt:lpstr>
      <vt:lpstr>چارچوب مفهومی ارزیابی زیست بوم هزاره در خصوص ارتباط خدمات و کارکردهاي اکوسیستمی با رفاه انسانی </vt:lpstr>
      <vt:lpstr>رابطه بین اهداف سیاستگذاري و خدمات اکوسیستمی  </vt:lpstr>
      <vt:lpstr>ماتریس مدل ارزیابی اثرات بر خدمات اکوسیستمی  Integrated of Valuation of Environmental Services and Trade-off  </vt:lpstr>
      <vt:lpstr>رویکردها ارزیابی راهبردی محیط زیست</vt:lpstr>
      <vt:lpstr>فرآیند بانک جهانی براي ارزیابی منطقه اي </vt:lpstr>
      <vt:lpstr>PowerPoint Presentation</vt:lpstr>
      <vt:lpstr>PowerPoint Presentation</vt:lpstr>
      <vt:lpstr>مراحل ارزیابی راهبردي محیطزیستی در اتحادیه اروپا  </vt:lpstr>
      <vt:lpstr>دستورالعمل ارزیابی محیطزیستی لایحهها و دیگر پیشنهادهاي دولتی در دانمارك  </vt:lpstr>
      <vt:lpstr>اصول و فرآیند ارزیابی راهبردي محیطزیست در کشور هلند </vt:lpstr>
      <vt:lpstr>ارزیابی راهبردي محیطزیست در هلند  </vt:lpstr>
      <vt:lpstr>چارچوب کلی ارزیابی راهبردي محیطزیست کشور افریقاي جنوبی </vt:lpstr>
      <vt:lpstr>مدل های ارزیابی راهبردی محیط زیست</vt:lpstr>
      <vt:lpstr>طبقه بندی کلی مدل ها</vt:lpstr>
      <vt:lpstr>مقایسه ارزیابی راهبردي محیطزیست  SEA بالا به پایین و پایین به بالا  </vt:lpstr>
      <vt:lpstr>طبقه بندی مدل ها (پـارتی داریـو، 2003)  </vt:lpstr>
      <vt:lpstr>مدلهاي مختلف ارزیابی راهبردي محیطزیست </vt:lpstr>
      <vt:lpstr>PowerPoint Presentation</vt:lpstr>
      <vt:lpstr>فرآیند ارزیابی راهبردي محیطزیست </vt:lpstr>
      <vt:lpstr>مدل فشار – وضعیت – پاسخ PSR سازمان همکاريهاي توسعه اقتصادي </vt:lpstr>
      <vt:lpstr>مدل نیروي پیشران- فشار – وضعیت – پیامد- پاسخ  DPSIRو رابطه آن با سیاستها  </vt:lpstr>
      <vt:lpstr>مدل نیروي محرکه- فشار- وضعیت- اثر- پاسخ )(DPSIR  </vt:lpstr>
      <vt:lpstr>سلسله مراتب داده، شاخص، نمایه و اطلاعات </vt:lpstr>
      <vt:lpstr>شاخصهاي پیشران: مبین نیازهاي انسان  </vt:lpstr>
      <vt:lpstr>شاخص هاي فشار </vt:lpstr>
      <vt:lpstr>شاخصهاي وضعیت </vt:lpstr>
      <vt:lpstr>شاخصهاي پیامد </vt:lpstr>
      <vt:lpstr>شاخصهاي پاسخ یا واکنش </vt:lpstr>
      <vt:lpstr>جایگاه و روابط موجود بین شاخصهاي مدل DPSIRو نظام برنامه ریزي  </vt:lpstr>
      <vt:lpstr>مولفههاي مورد بررسی در تبیین گزارش وضعیت موجود ) (SOEبراي تهیه گزارش ارزیابی راهبردي محیطزیست </vt:lpstr>
      <vt:lpstr>اثرات محیطزیستی و اقتصادي –اجتماعی سیاست توسعه صنعتی  </vt:lpstr>
      <vt:lpstr>چارچوب کلی اثرات اقتصادي، اجتماعی و محیطزیستی سیاستها، برنامهها و طرحها  </vt:lpstr>
      <vt:lpstr>ماتریس شناسایی اثرات تجمعی سیاستها و گزینهها </vt:lpstr>
      <vt:lpstr>پیش بینی اثرات محیطزیستی گزینههاي آمایش منطقه عسلویه  </vt:lpstr>
      <vt:lpstr>روشهـا و تکنیـکهـاي ارزیـابی اثـرات توسـعه پـروژه هـا</vt:lpstr>
      <vt:lpstr>روشهـا و تکنیـکهـاي ارزیـابی اثـرات توسـعه پـروژه هـا  </vt:lpstr>
      <vt:lpstr>مهم ترین ضوابط انتخاب مناسبترین روش ارزیابی </vt:lpstr>
      <vt:lpstr>مثالی از چک لیست ساده مدیریت جامع پسماندهاي خانگی </vt:lpstr>
      <vt:lpstr>چک لیست گزینههاي مرتبط با اثرات محیطزیستی و اجتماعی- اقتصادي برنامه جامع مدیریت پسماند شهري در شمال </vt:lpstr>
      <vt:lpstr>محاسبه اثـر محـیط زیسـتی ناشـی از گزینـههـاي مختلـف  </vt:lpstr>
      <vt:lpstr>مثالل:افزایش تعداد دفعات جمع آوري زباله </vt:lpstr>
      <vt:lpstr>رسم قطر ماتریس در صورت وجود اثر –روش ماتریس</vt:lpstr>
      <vt:lpstr>تقابل فاکتور محیطزیستی و فعالیتها با دو فاکتور دامنه و اهمیت اثر </vt:lpstr>
      <vt:lpstr>معیار امتیازدهی در ماتریس ایرانی </vt:lpstr>
      <vt:lpstr>روش روی هم گذاری</vt:lpstr>
      <vt:lpstr>نمونه اي از یک زنجیره اثرات جهت شناسایی اثرات غیرمستقیم و نحوه ارتباط اثر با اجزاي محیطزیست در روش شبکه</vt:lpstr>
      <vt:lpstr>چگونگی کاربرد انواع دادهها در فرآیند تصمیمگیري در تحلیل چند معیاره  </vt:lpstr>
      <vt:lpstr>مشخصهها در مدلهاي تصمیم گیري چند معیاره </vt:lpstr>
      <vt:lpstr>مدل کلی فرآیند تصمیمگیري به روش تحلیل چند معیاره </vt:lpstr>
      <vt:lpstr>فرآیند برنامهریزي و ارزیابی بر مبناي سناریو </vt:lpstr>
      <vt:lpstr>مراحل و کاربرد ارزیابی چرخه حیات   LCA </vt:lpstr>
      <vt:lpstr>نمایش ساده شده چرخه حیات یک محصول </vt:lpstr>
      <vt:lpstr>LIFE CYCLE ANALYSIS</vt:lpstr>
      <vt:lpstr>ELEMENTS TO CONCRETE LCAs</vt:lpstr>
      <vt:lpstr>LCA CASE STUDY – RAIL SLEEPERS</vt:lpstr>
      <vt:lpstr>LIFE CYCLE – COST ANALYSIS</vt:lpstr>
      <vt:lpstr>Useful Function یک رابطه مفید</vt:lpstr>
      <vt:lpstr>تصویري کلی از نحوه تعیین و ایجاد اثرات محیطزیستی در چرخه حیات یک محصول </vt:lpstr>
      <vt:lpstr>طبقه بندی روشهاي مدلسازي و شبیهسازي  </vt:lpstr>
      <vt:lpstr>نمونه: مدل مفهومی اثرات مثبت و منفی سیاست توسعه کشاورزي شهري و تاثیر آن بر سلامت و رفاه شهروندان  </vt:lpstr>
      <vt:lpstr>مراحل مختلف فرآیند تدوین مدل </vt:lpstr>
      <vt:lpstr>مدل تخریب (دکتر مخدوم، 1372)  Degradation Model  </vt:lpstr>
      <vt:lpstr>طبقه بندي آسیبپذیري اکولوژیکی </vt:lpstr>
      <vt:lpstr>تراکم فیزیولوژیکی جمعیت</vt:lpstr>
      <vt:lpstr>طبقهبندي شدت عوامل مخرب  </vt:lpstr>
      <vt:lpstr>مدل فازي طبقه بندي ضرایب تخریب  </vt:lpstr>
      <vt:lpstr>نقشه نهایی مدل تخریب: اختصاص ضریب تخریب به هر یک از واحدها  </vt:lpstr>
      <vt:lpstr>مراحل اجراي مدل تخریب با استفاده از Extentionمدل تخریب در  ArcGIS</vt:lpstr>
      <vt:lpstr>ساختار یک درخت تصمیم  </vt:lpstr>
      <vt:lpstr>Footprint رد پای زیستی</vt:lpstr>
      <vt:lpstr>Footprint</vt:lpstr>
      <vt:lpstr>نرم افزار انرژی به نام : به سوی زمین Energy software: Down to earth    </vt:lpstr>
      <vt:lpstr>اقدامات کاهنده آثار طرح های عمرانی</vt:lpstr>
      <vt:lpstr>روشهاي مشارکت دستاندرکاران و ذينفعان  </vt:lpstr>
      <vt:lpstr>فرآیند آموزش محیط زیست ذينفعان  </vt:lpstr>
      <vt:lpstr>نمونه روشهاي غیرسازه اي شیوه هاي کاهش اثرات  </vt:lpstr>
      <vt:lpstr>نمونه روشهاي سازهاي و نیمه سازهاي براي کاهش اثرات محیطزیستی  </vt:lpstr>
      <vt:lpstr>PowerPoint Presentation</vt:lpstr>
      <vt:lpstr>PowerPoint Presentation</vt:lpstr>
      <vt:lpstr>COMMERCIAL CONSTRUCTION CASE STUDY</vt:lpstr>
      <vt:lpstr>ECONOMETRICS OF SUSTAINABLE DEVELOPMENT PLATFORM</vt:lpstr>
      <vt:lpstr>ECONOMETRICS OF SUSTAINABLE DEVELOPMENT PLATFORM</vt:lpstr>
      <vt:lpstr>THE NEW PAVING REALITIES</vt:lpstr>
      <vt:lpstr>مطالعه موردی 4 تولید برق روستایی با نیروی  سبوس  </vt:lpstr>
      <vt:lpstr>مطالعه  موردی 6  استفاده  از قطعات  فولادی  دوباره  نورد شده  با  صرفه بیشتر</vt:lpstr>
      <vt:lpstr>مطالعه موردی 12 نیروگاههای میکرو هیدرووروستایی</vt:lpstr>
      <vt:lpstr>مطالعه موردی 17  انرژی  خورشیدی -  نیروی  مردم</vt:lpstr>
      <vt:lpstr>ارکان و اجزاي تشکیل دهنده برنامه پایش </vt:lpstr>
      <vt:lpstr>دستورالعمل ارزیابی راهبردی محیط زیست در ایران</vt:lpstr>
      <vt:lpstr>مراحل انجام مطالعات ارزیابی راهبردي محیطزیست بر مبناي رویکرد معطوف به پروژهEIA  </vt:lpstr>
      <vt:lpstr>چارچوب تهیه و تصویب گزارش ارزیابی راهبردي  </vt:lpstr>
      <vt:lpstr>تکلیف</vt:lpstr>
      <vt:lpstr>به امید استفاده از این بخش درس توسعه پایدار ساخت و پیشنهاد مطالعه منابع بیشتر...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توسعه پایدار ساخت-بخش پنجم  ارزیابی محیط زیستی ساخت</dc:title>
  <dc:creator>asus</dc:creator>
  <cp:lastModifiedBy>asus</cp:lastModifiedBy>
  <cp:revision>1</cp:revision>
  <dcterms:created xsi:type="dcterms:W3CDTF">2018-05-14T13:35:59Z</dcterms:created>
  <dcterms:modified xsi:type="dcterms:W3CDTF">2018-05-14T13:36:00Z</dcterms:modified>
</cp:coreProperties>
</file>