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934D5-D619-4197-9BAC-9F3088A5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CDA44-50B0-48E5-9DD2-C93B1494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5D84-7D55-4DF5-8DE4-440CB85DFF79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A105F-1B69-48B9-8FD2-42F996E38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8CBF9-B9A8-4774-9645-70275740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31C1-BAA2-41DF-85EE-0ABDFD500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3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F59FA8-62AE-4F86-BE46-91100239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1B57F-CAF7-41DB-A596-4B9F8676E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95346-8A51-43CE-88B0-F74513A6F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5D84-7D55-4DF5-8DE4-440CB85DFF79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D36E-8BC8-41B3-9871-07E7FD371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C73DB-44C0-44E1-B808-55CDE858B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631C1-BAA2-41DF-85EE-0ABDFD500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40ED13-8BE8-4721-B7DE-833A27E4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>
                <a:cs typeface="B Titr" pitchFamily="2" charset="-78"/>
              </a:rPr>
              <a:t>عمليات اجراي تونل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DC0C1-5E08-448B-8C00-D20DA55412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7F467A-69CC-4D75-B2B1-8366F7CA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كاهش صدا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6BA14-BF90-4878-B8C8-D07DBEBF2C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3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82DB1B-4FDD-4739-A238-9737CC53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نيمرخ تونل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6B400-72FC-4CE3-B356-CDC63EF8DE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98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EB75A0-49C6-40CC-AF77-0AD17290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4800">
                <a:cs typeface="Nazanin" pitchFamily="2" charset="-78"/>
              </a:rPr>
              <a:t>روشهای معمول حفاری تونل</a:t>
            </a:r>
            <a:endParaRPr lang="en-US" sz="4800">
              <a:cs typeface="Nazan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315D9-4292-4B78-B30F-705EDC89CE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5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73FDDE-BC99-4E89-BFEA-ECA50625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>
                <a:latin typeface="Times New Roman" pitchFamily="18" charset="0"/>
                <a:cs typeface="Nazanin" pitchFamily="2" charset="-78"/>
              </a:rPr>
              <a:t>ماشين هاي حفر تونل</a:t>
            </a:r>
            <a:r>
              <a:rPr lang="en-US">
                <a:latin typeface="Times New Roman" pitchFamily="18" charset="0"/>
                <a:cs typeface="Nazanin" pitchFamily="2" charset="-78"/>
              </a:rPr>
              <a:t>     </a:t>
            </a:r>
            <a:br>
              <a:rPr lang="en-US">
                <a:latin typeface="Times New Roman" pitchFamily="18" charset="0"/>
                <a:cs typeface="Nazanin" pitchFamily="2" charset="-78"/>
              </a:rPr>
            </a:br>
            <a:br>
              <a:rPr lang="en-US" sz="4000">
                <a:latin typeface="Times New Roman" pitchFamily="18" charset="0"/>
                <a:cs typeface="Nazanin" pitchFamily="2" charset="-78"/>
              </a:rPr>
            </a:br>
            <a:r>
              <a:rPr lang="en-US" sz="4000">
                <a:latin typeface="Times New Roman" pitchFamily="18" charset="0"/>
                <a:cs typeface="Nazanin" pitchFamily="2" charset="-78"/>
              </a:rPr>
              <a:t> </a:t>
            </a:r>
            <a:r>
              <a:rPr lang="en-US" sz="4000">
                <a:cs typeface="Times New Roman" pitchFamily="18" charset="0"/>
              </a:rPr>
              <a:t>Tunnel Boring Mashines(TBM)</a:t>
            </a:r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EC031-FF1D-450F-B6BE-40548F2434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68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997872-64AE-42CA-AEF3-C26F61FF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الزامات كلي حفاري ماشيني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563DD-7D23-425D-9579-919B43F7A4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67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50C65F-48BB-49EE-A600-93D98D953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الزامات كلي حفاري ماشيني (2)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47DB4-88A1-4EE7-ADB6-FB00AAF239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65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BA51A6-7F2D-4FB8-959C-241BC30C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76D51-87C8-4D0E-A8EB-F9A3B9BB90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5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E58A32-69C8-4F3B-A23D-7BC2A3F4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8878E-EE7D-479A-906C-C1D438EEA8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1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6942C8-8D40-4683-B4F1-37D23087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>
                <a:cs typeface="Nazanin" pitchFamily="2" charset="-78"/>
              </a:rPr>
              <a:t>ماشينهای حفر تونل</a:t>
            </a:r>
            <a:br>
              <a:rPr lang="en-US">
                <a:cs typeface="Nazanin" pitchFamily="2" charset="-78"/>
              </a:rPr>
            </a:br>
            <a:r>
              <a:rPr lang="en-US" sz="4000"/>
              <a:t>Tunne Boring  Mashine</a:t>
            </a:r>
            <a:r>
              <a:rPr lang="fa-IR" sz="4000"/>
              <a:t> </a:t>
            </a:r>
            <a:r>
              <a:rPr lang="en-US" sz="4000"/>
              <a:t> (TBM)</a:t>
            </a:r>
            <a:r>
              <a:rPr lang="fa-IR" sz="4000"/>
              <a:t> </a:t>
            </a:r>
            <a:endParaRPr lang="en-US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F7B58-88E7-41DF-ACDF-2F3CCA006F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71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ACDA51-A705-4CB9-9271-86457BA39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5E394-E794-4B05-AFE2-9DA826CD9E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52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D94A27-5F1B-4471-9E00-B4BEDD96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>
                <a:cs typeface="Nazanin" pitchFamily="2" charset="-78"/>
              </a:rPr>
              <a:t>وظايف و کاربرد</a:t>
            </a:r>
            <a:r>
              <a:rPr lang="en-US">
                <a:cs typeface="Nazanin" pitchFamily="2" charset="-78"/>
              </a:rPr>
              <a:t> </a:t>
            </a:r>
            <a:r>
              <a:rPr lang="ar-SA">
                <a:cs typeface="Nazanin" pitchFamily="2" charset="-78"/>
              </a:rPr>
              <a:t>تونل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83A80-361E-4887-9307-B56FBADBB1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0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17902E-DEE7-4A53-975E-9FBBA9374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/>
              <a:t> </a:t>
            </a:r>
            <a:r>
              <a:rPr lang="ar-SA">
                <a:cs typeface="Nazanin" pitchFamily="2" charset="-78"/>
              </a:rPr>
              <a:t>عملکرد- تجهيزات سيستم- نکات اجرايی</a:t>
            </a:r>
            <a:endParaRPr lang="en-US">
              <a:cs typeface="Nazan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8E1F1-A4A2-4ACB-9020-71174D34BB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1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95D1E0-7529-4CF6-89B8-F294857E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FDE6B-C24C-4375-85BC-9D3DED779C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88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E15342-6322-430E-95FF-A81FC373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BE4DE-9FCD-4F9D-9451-B9E40B363D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46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BA4A19-EA34-4EFA-89FA-CB90B6F0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47D67-6C9E-4939-92E7-194748CFB7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66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ACB330-3A14-469A-8257-7F91F472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4800">
                <a:cs typeface="Nazanin" pitchFamily="2" charset="-78"/>
              </a:rPr>
              <a:t>محدوديت های کاربرد</a:t>
            </a:r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1FA4C-76B9-4CDE-84C1-11DDE95428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15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93EB23-BFC8-4E1E-9AC1-B2E3E52E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>
                <a:cs typeface="Nazanin" pitchFamily="2" charset="-78"/>
              </a:rPr>
              <a:t>بررسی چند نمونه موردی استفاده از </a:t>
            </a:r>
            <a:r>
              <a:rPr lang="en-US">
                <a:cs typeface="Nazanin" pitchFamily="2" charset="-78"/>
              </a:rPr>
              <a:t>TBM</a:t>
            </a:r>
            <a:r>
              <a:rPr lang="fa-IR" sz="4000"/>
              <a:t> </a:t>
            </a:r>
            <a:endParaRPr lang="en-US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F4026-D4B4-467A-A14F-C7E020E1DF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7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359E4C-470B-4A99-99E5-1FC63DFCB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انواع ماشین های تونل زنی مورد استفاده در محیط های سنگی :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67C94-5394-46B0-AFEA-236EF30288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493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E2D89A-4A66-42F1-8E6D-678992585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4400">
                <a:cs typeface="Zar" pitchFamily="10" charset="-78"/>
              </a:rPr>
              <a:t>طراحي و ساخت ماشين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8DFB1-911F-47E7-ACF9-E309FDD4B5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97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8FCB83-B506-444D-8FAB-2A785FF3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ماشین های مورد استفاده در تونل زنی :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6B587-3FBC-49B5-B35A-C374FD42AC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9819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881629-5492-42B0-9961-161FFE62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4000"/>
              <a:t>5- ماشین تونل زنی کله گاوی</a:t>
            </a:r>
            <a:br>
              <a:rPr lang="fa-IR" sz="4000"/>
            </a:br>
            <a:br>
              <a:rPr lang="fa-IR" sz="4000"/>
            </a:br>
            <a:r>
              <a:rPr lang="fa-IR" sz="4000"/>
              <a:t> </a:t>
            </a:r>
            <a:r>
              <a:rPr lang="en-US" sz="3200"/>
              <a:t>ROAD HEADER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4BD0D-DD8B-48BE-AEB0-60B834DF4A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8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6379FE-170C-4E8C-B054-225938D4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فهرست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7A3D1-682C-4089-A033-5D9D4504FD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26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395789-10B7-406C-9566-637363F1D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4000"/>
              <a:t>5- ماشین تونل زنی کله گاوی</a:t>
            </a:r>
            <a:br>
              <a:rPr lang="fa-IR" sz="4000"/>
            </a:br>
            <a:br>
              <a:rPr lang="fa-IR" sz="4000"/>
            </a:br>
            <a:r>
              <a:rPr lang="fa-IR" sz="4000"/>
              <a:t> </a:t>
            </a:r>
            <a:r>
              <a:rPr lang="en-US" sz="3200"/>
              <a:t>ROAD HEADER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4BB6B-EA67-4D3D-A19C-55A7D354B6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3943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BA8BC1-7C40-43AA-8C16-87D8E492C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4000"/>
              <a:t>6- ماشین تونل زنی چکش هیدرولیکی</a:t>
            </a:r>
            <a:r>
              <a:rPr lang="en-US" sz="4000"/>
              <a:t> </a:t>
            </a:r>
            <a:br>
              <a:rPr lang="en-US" sz="4000"/>
            </a:br>
            <a:br>
              <a:rPr lang="en-US" sz="4000"/>
            </a:br>
            <a:r>
              <a:rPr lang="en-US" sz="1800"/>
              <a:t> </a:t>
            </a:r>
            <a:r>
              <a:rPr lang="en-US" sz="2800"/>
              <a:t>HYDRAULIC HAMMER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9DCA1-3F81-4554-9D7E-687EC44DA7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36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D152E1-9DB7-4F89-9DD8-57AF47F8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39F43-6B77-44A8-8A06-0B69023265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CB2352-756C-4550-A779-34500C6D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B7A80-AF2D-4400-8303-F1C6933F4C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99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F95B67-1713-42AD-A2DA-535D9A46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الزامات كلي حفاري با چال و انفجار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8EAB6-A447-4971-9FC7-04D4161EAA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09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BF9300-0443-494F-8318-792F7A1DB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الزامات كلي حفاري با چال و انفجار (2)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B16A-035A-4C9F-A33B-DB3A6F20F0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58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BD0009-1CBD-4F3B-8E47-60EA246E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0275E-A30E-48AC-B4BA-1193DD7A31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66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31853E-0B6E-4BAB-9945-B64FABFB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blasting </a:t>
            </a:r>
            <a:r>
              <a:rPr lang="fa-IR"/>
              <a:t>حفر تونل به روش آتشباری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74287-A638-498E-BA6E-02F72C2A52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82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B933DD-F179-47CA-940A-1C9CE10B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br>
              <a:rPr lang="fa-IR" sz="4000"/>
            </a:br>
            <a:endParaRPr lang="en-US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A3181-EE6F-49B4-A6EF-1A5E429C8C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80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737B8B-AF02-4BDF-A823-36F62E5F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الگوي مته كاري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8EE61-5BAC-4463-A288-54BD43C45B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3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527F49-221C-4599-BA3F-41EE814C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حدود عمليات اجراي تونل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2C930-3F41-4239-A2DA-EAF642F40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2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9CD99B-00D9-4FB1-9374-D6419F646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مزاياي انفو به ديناميت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E23F9-8580-4D1B-AF46-58578E332E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2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D024AB-CFA1-43A0-81F7-FE7E7A4C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دوره انفجار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7F289-A62F-440D-B515-85A1A08741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10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11B313-1E09-4EE9-980C-97DD9C91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/>
              <a:t>Comparison of various method of tunneling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CD8A1-BA47-4362-80B0-5A8D5C240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9856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FC559E-14FD-457F-864D-C2177027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روش های حفر تونل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D96E5-CEF5-4B61-B372-AE94F4EB92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8040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59870D-19CD-491E-B7FF-51004ED3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4400">
                <a:cs typeface="Traffic" pitchFamily="2" charset="-78"/>
              </a:rPr>
              <a:t>مزايای ماشين در مقايسه با روش آتشباری :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1E349-63D5-44C1-8819-353100A1F2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64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182A5E-18F3-4EDD-B2E3-EA5E48C35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نحوه کار ماشین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1B584-4AE0-4D98-8488-B181E56559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68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3ABB7D-A4EB-4140-9E61-9E5F02DA3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مشخصات ماشین ها و عملکرد آنها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6EE61-B93F-444C-8F60-6A4A01BDCD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59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C3A903-538A-4124-825A-44A4CA5D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4000"/>
              <a:t>هزینه های حفر تونل با ماشینهای تمام مقطع </a:t>
            </a:r>
            <a:endParaRPr lang="en-US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00FA9-7EA5-47E7-9B09-AEE59E759A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0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668314-0FBB-4570-9096-C164D9D3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fa-IR">
                <a:solidFill>
                  <a:schemeClr val="bg1"/>
                </a:solidFill>
                <a:cs typeface="B Titr" pitchFamily="2" charset="-78"/>
              </a:rPr>
              <a:t>رقابت روش ماشینی با سنتی</a:t>
            </a:r>
            <a:endParaRPr lang="en-US" dirty="0">
              <a:solidFill>
                <a:schemeClr val="bg1"/>
              </a:solidFill>
              <a:cs typeface="B 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5FD28-FC42-432F-BA97-D7E85774EF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25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122F61-5126-4645-AF2B-4ED05885A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عوامل موثر در حفر تونل به طور کلی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E8C4D-971F-450A-A444-88B8218868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6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3A0D98-1677-446F-929C-CBE502E0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حدود عمليات اجراي تونل (2)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A6164-E8B3-4BB5-86E1-607EFBCD70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481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BC2951-6E27-4E67-8287-55F660C79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fa-IR">
                <a:cs typeface="B Titr" pitchFamily="2" charset="-78"/>
              </a:rPr>
              <a:t>مزایا و معایب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508B3-062E-4C7E-A031-03D19BB8C2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66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B00DDB-844D-48D8-932D-CCDD8477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مزایا و معایب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99067-DB40-446F-B2CC-46F1472831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99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C03877-95B5-467A-A633-AEB171C0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br>
              <a:rPr lang="en-US" sz="4000"/>
            </a:br>
            <a:r>
              <a:rPr lang="fa-IR" sz="4000"/>
              <a:t>عوامل موثر در موفقیت حفاری </a:t>
            </a:r>
            <a:br>
              <a:rPr lang="en-US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DA7F1-4F97-4811-BF13-BCA2B13AC6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3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C8A0B4-4DA6-4D3A-9794-3576350C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روش‌هاي حمله به جبهه تونل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75339-98A1-43D2-B2B0-9E6A33C54A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99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66F833-569C-43E8-AAA6-C55BAACB8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>
                <a:cs typeface="B Titr" pitchFamily="2" charset="-78"/>
              </a:rPr>
              <a:t>عمليات پس از حفاري</a:t>
            </a:r>
            <a:endParaRPr lang="fa-IR" dirty="0">
              <a:cs typeface="B 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4E9D0-88BF-4FA6-8D8C-97E315A8E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63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9F103B-248F-4D08-A5A2-BB405D1E6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ضرورت تهويه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8AA71-296C-4ACB-8108-B26BE3BDA8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805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B5DFD3-3726-4082-9D8E-E14825460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تهويه موقت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F4591-F107-4BEF-9767-54D5C6FC85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391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168604-BDF8-4FDA-8F23-C69228F9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مقدار هواي مورد نياز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67B9A-F1EA-4D7A-A1B0-CFD99524EB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23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594BF9-2012-4166-8C6A-FC7B4B7C4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5903A-34F3-4DD4-AC35-9E9CABD843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50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CD5810-75EE-421B-A633-6E3BA338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روشهاي تهويه موقت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2C6531-EA52-41BB-B9FF-84A82DB149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31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8601D4-6B20-496D-93C5-E6FD93630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پياده كردن تونل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3FCD1-040B-49E0-A29A-68408B9C9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843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A9B38E-73CC-43FD-AC2A-090A046F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زهكشي آب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AB343-E777-425E-9DEC-BBA71EB9C4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61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6F5696-A568-4FA6-BC7B-D74FE6DF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بارگيري و حمل مصالح حفاري شده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F5768-064A-40EB-B62A-0C0BA68757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33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AF0D97-49E1-4694-A67C-97AB5ED9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پايدارسازي و پوشش موقت تونل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BC944-2BC6-4D63-A6B2-93A4EED952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111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DDA607-22A8-4418-A783-5308A9AD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پايدارسازي و پوشش موقت تونل (2)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9D3BC-09C4-45D6-9345-C55E8385CE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44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4598EF-2C9B-4E17-AD0F-A473A0C2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پايدارسازي و پوشش موقت تونل (3)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D1808-9B3C-48E3-9068-A731272335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52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888796-1F42-4814-8010-A9427D43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E7A1D-C9E9-4265-A30C-B708E13DA3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017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FECD76-EC6D-43BD-B339-A1A65CA8D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بتن پاشي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1D6D6-4E09-4316-A6FE-07FBDBB09E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7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29F3EF-ED12-42D1-B428-EED05A6BE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شرايط بتن پاشي خوب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A6642-3CD2-473B-8DC7-465EBD0C3D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712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EB9E80-2C74-46BC-AF41-84EDBB78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گزارش پيشرفت كار و ثبت عمليات حفاري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3E065-DEEB-4A90-BF70-CFE57A3EC8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991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EE705E-990C-4CDF-BBEE-E039D951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عمليات تكميلي تونل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384E0-E68D-4092-81F9-C972CCE96C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3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370311-0B74-4C41-96A6-D0B1F7A9A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مسئوليت پيمانكار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49F80-32A2-4B21-8087-7202F2E086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36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33EBF7-8CDE-4EBD-A064-8EB7F4DC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a-IR">
                <a:cs typeface="B Titr" pitchFamily="2" charset="-78"/>
              </a:rPr>
              <a:t>گزارشي از يك پروژه تونل‌سازي در نوع خود بي‌نظير 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F78C0-9211-4B65-9C6C-29D63074B1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925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2D2059-3E20-4FB4-8451-E432DE81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a-IR"/>
              <a:t>(</a:t>
            </a:r>
            <a:r>
              <a:rPr lang="en-US" sz="2700"/>
              <a:t>Stormwater Management and Road Tunnel</a:t>
            </a:r>
            <a:r>
              <a:rPr lang="fa-IR" sz="2700"/>
              <a:t>) </a:t>
            </a:r>
            <a:r>
              <a:rPr lang="fa-IR"/>
              <a:t>   </a:t>
            </a:r>
            <a:br>
              <a:rPr lang="en-US"/>
            </a:br>
            <a:r>
              <a:rPr lang="en-US"/>
              <a:t> SMART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002AA-1351-4BB4-9690-48518DACFB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51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AABF17-672C-4662-ADE4-C76B4B2F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6D31F-2E3B-4772-A265-4DEECA02D6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777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2EFE2C-3757-4213-8733-EB23CB30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/>
              <a:t>بهره‌برداري از اين تونل در سه حالت مي‌تواند انجام بگيرد: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93ADD-CC8F-4333-998D-341A3DC65E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991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263883-CD7A-41B5-8D10-C792B115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871D1-4B9F-4339-9539-871DAF527F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20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9429F6-0D4F-49B1-A9A3-12C0B2FCA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2800"/>
              <a:t>براي اين پروژه از ماشين </a:t>
            </a:r>
            <a:r>
              <a:rPr lang="en-US" sz="2800"/>
              <a:t>TBM</a:t>
            </a:r>
            <a:r>
              <a:rPr lang="fa-IR" sz="2800"/>
              <a:t> مدل </a:t>
            </a:r>
            <a:r>
              <a:rPr lang="en-US" sz="2800"/>
              <a:t>Slurry Shield</a:t>
            </a:r>
            <a:r>
              <a:rPr lang="fa-IR" sz="2800"/>
              <a:t> استفاده شده است كه به هنگام كار در برخورد با بسترهاي آهكي و مواجهه با آب‌هاي زيرزميني و صخره‌هاي سخت مقاومت خوبي از خود نشان مي‌دهد. وجود يك سپر مقاوم كه با فشار هوا كار مي‌كند امكان آن را فراهم مي‌سازد كه ماشين در مواجهه با آب‌هاي زيرزميني و خاك‌هاي سست تعادل خود را كاملاً حفظ نمايد.</a:t>
            </a:r>
            <a:br>
              <a:rPr lang="en-US" sz="2800"/>
            </a:b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2CB3F-7CC5-4BD6-A771-984D4F165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78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14E3D4-DEE2-4191-B2F4-F7901C4C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FAE06-6B8A-4E05-95CA-4D5D260936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2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ABA4B2-4008-47F7-88D0-6E5A13607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مقررات ايمني و بهداشت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056D1-D310-4288-8ACC-FC2F1DB24D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1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D30201-B177-4EBF-995B-D4D9F660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/>
              <a:t>روشنايي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28FA1-5395-4AFA-812B-E89034927A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57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Office PowerPoint</Application>
  <PresentationFormat>On-screen Show (4:3)</PresentationFormat>
  <Paragraphs>63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Calibri Light</vt:lpstr>
      <vt:lpstr>Times New Roman</vt:lpstr>
      <vt:lpstr>Office Theme</vt:lpstr>
      <vt:lpstr>عمليات اجراي تونل</vt:lpstr>
      <vt:lpstr>وظايف و کاربرد تونل </vt:lpstr>
      <vt:lpstr>فهرست</vt:lpstr>
      <vt:lpstr>حدود عمليات اجراي تونل</vt:lpstr>
      <vt:lpstr>حدود عمليات اجراي تونل (2)</vt:lpstr>
      <vt:lpstr>پياده كردن تونل</vt:lpstr>
      <vt:lpstr>مسئوليت پيمانكار</vt:lpstr>
      <vt:lpstr>مقررات ايمني و بهداشت</vt:lpstr>
      <vt:lpstr>روشنايي</vt:lpstr>
      <vt:lpstr>كاهش صدا</vt:lpstr>
      <vt:lpstr>نيمرخ تونل</vt:lpstr>
      <vt:lpstr>روشهای معمول حفاری تونل</vt:lpstr>
      <vt:lpstr>ماشين هاي حفر تونل        Tunnel Boring Mashines(TBM) </vt:lpstr>
      <vt:lpstr>الزامات كلي حفاري ماشيني</vt:lpstr>
      <vt:lpstr>الزامات كلي حفاري ماشيني (2)</vt:lpstr>
      <vt:lpstr>PowerPoint Presentation</vt:lpstr>
      <vt:lpstr>PowerPoint Presentation</vt:lpstr>
      <vt:lpstr>ماشينهای حفر تونل Tunne Boring  Mashine  (TBM) </vt:lpstr>
      <vt:lpstr>PowerPoint Presentation</vt:lpstr>
      <vt:lpstr> عملکرد- تجهيزات سيستم- نکات اجرايی</vt:lpstr>
      <vt:lpstr>PowerPoint Presentation</vt:lpstr>
      <vt:lpstr>PowerPoint Presentation</vt:lpstr>
      <vt:lpstr>PowerPoint Presentation</vt:lpstr>
      <vt:lpstr>محدوديت های کاربرد </vt:lpstr>
      <vt:lpstr>بررسی چند نمونه موردی استفاده از TBM </vt:lpstr>
      <vt:lpstr>انواع ماشین های تونل زنی مورد استفاده در محیط های سنگی :</vt:lpstr>
      <vt:lpstr>طراحي و ساخت ماشين</vt:lpstr>
      <vt:lpstr>ماشین های مورد استفاده در تونل زنی :</vt:lpstr>
      <vt:lpstr>5- ماشین تونل زنی کله گاوی   ROAD HEADER</vt:lpstr>
      <vt:lpstr>5- ماشین تونل زنی کله گاوی   ROAD HEADER</vt:lpstr>
      <vt:lpstr>6- ماشین تونل زنی چکش هیدرولیکی    HYDRAULIC HAMMER</vt:lpstr>
      <vt:lpstr>PowerPoint Presentation</vt:lpstr>
      <vt:lpstr>PowerPoint Presentation</vt:lpstr>
      <vt:lpstr>الزامات كلي حفاري با چال و انفجار</vt:lpstr>
      <vt:lpstr>الزامات كلي حفاري با چال و انفجار (2)</vt:lpstr>
      <vt:lpstr> </vt:lpstr>
      <vt:lpstr>blasting حفر تونل به روش آتشباری </vt:lpstr>
      <vt:lpstr> </vt:lpstr>
      <vt:lpstr>الگوي مته كاري</vt:lpstr>
      <vt:lpstr>مزاياي انفو به ديناميت</vt:lpstr>
      <vt:lpstr>دوره انفجار</vt:lpstr>
      <vt:lpstr>Comparison of various method of tunneling</vt:lpstr>
      <vt:lpstr>روش های حفر تونل</vt:lpstr>
      <vt:lpstr>مزايای ماشين در مقايسه با روش آتشباری :</vt:lpstr>
      <vt:lpstr>نحوه کار ماشین</vt:lpstr>
      <vt:lpstr>مشخصات ماشین ها و عملکرد آنها</vt:lpstr>
      <vt:lpstr>هزینه های حفر تونل با ماشینهای تمام مقطع </vt:lpstr>
      <vt:lpstr>رقابت روش ماشینی با سنتی</vt:lpstr>
      <vt:lpstr>عوامل موثر در حفر تونل به طور کلی</vt:lpstr>
      <vt:lpstr>مزایا و معایب</vt:lpstr>
      <vt:lpstr>مزایا و معایب</vt:lpstr>
      <vt:lpstr> عوامل موثر در موفقیت حفاری  </vt:lpstr>
      <vt:lpstr>روش‌هاي حمله به جبهه تونل</vt:lpstr>
      <vt:lpstr>عمليات پس از حفاري</vt:lpstr>
      <vt:lpstr>ضرورت تهويه</vt:lpstr>
      <vt:lpstr>تهويه موقت</vt:lpstr>
      <vt:lpstr>مقدار هواي مورد نياز</vt:lpstr>
      <vt:lpstr>PowerPoint Presentation</vt:lpstr>
      <vt:lpstr>روشهاي تهويه موقت</vt:lpstr>
      <vt:lpstr>زهكشي آب</vt:lpstr>
      <vt:lpstr>بارگيري و حمل مصالح حفاري شده</vt:lpstr>
      <vt:lpstr>پايدارسازي و پوشش موقت تونل</vt:lpstr>
      <vt:lpstr>پايدارسازي و پوشش موقت تونل (2)</vt:lpstr>
      <vt:lpstr>پايدارسازي و پوشش موقت تونل (3)</vt:lpstr>
      <vt:lpstr>PowerPoint Presentation</vt:lpstr>
      <vt:lpstr>بتن پاشي</vt:lpstr>
      <vt:lpstr>شرايط بتن پاشي خوب</vt:lpstr>
      <vt:lpstr>گزارش پيشرفت كار و ثبت عمليات حفاري</vt:lpstr>
      <vt:lpstr>عمليات تكميلي تونل</vt:lpstr>
      <vt:lpstr>گزارشي از يك پروژه تونل‌سازي در نوع خود بي‌نظير </vt:lpstr>
      <vt:lpstr>(Stormwater Management and Road Tunnel)      SMART</vt:lpstr>
      <vt:lpstr>PowerPoint Presentation</vt:lpstr>
      <vt:lpstr>بهره‌برداري از اين تونل در سه حالت مي‌تواند انجام بگيرد:</vt:lpstr>
      <vt:lpstr>PowerPoint Presentation</vt:lpstr>
      <vt:lpstr>براي اين پروژه از ماشين TBM مدل Slurry Shield استفاده شده است كه به هنگام كار در برخورد با بسترهاي آهكي و مواجهه با آب‌هاي زيرزميني و صخره‌هاي سخت مقاومت خوبي از خود نشان مي‌دهد. وجود يك سپر مقاوم كه با فشار هوا كار مي‌كند امكان آن را فراهم مي‌سازد كه ماشين در مواجهه با آب‌هاي زيرزميني و خاك‌هاي سست تعادل خود را كاملاً حفظ نمايد.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عمليات اجراي تونل</dc:title>
  <dc:creator>Mehdi R</dc:creator>
  <cp:lastModifiedBy>Mehdi R</cp:lastModifiedBy>
  <cp:revision>1</cp:revision>
  <dcterms:created xsi:type="dcterms:W3CDTF">2020-05-26T12:39:17Z</dcterms:created>
  <dcterms:modified xsi:type="dcterms:W3CDTF">2020-05-26T12:39:17Z</dcterms:modified>
</cp:coreProperties>
</file>