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A96FD-F99F-4DF1-9B3E-BEAF4FB21BD4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07EAC-9EBC-49FA-90E4-847B97F8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63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A96FD-F99F-4DF1-9B3E-BEAF4FB21BD4}" type="datetimeFigureOut">
              <a:rPr lang="en-US" smtClean="0"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07EAC-9EBC-49FA-90E4-847B97F84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90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/>
              <a:t>توسعه و جایگاه توسعه پایدار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25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آنچه امیدوار کننده است...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74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توسعه پایدار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توسعه پایدار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20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>
              <a:defRPr/>
            </a:pPr>
            <a:r>
              <a:rPr lang="ar-SA" i="1" smtClean="0">
                <a:cs typeface="B Nazanin" pitchFamily="2" charset="-78"/>
              </a:rPr>
              <a:t>تعريف توسعه پايدار</a:t>
            </a:r>
            <a:r>
              <a:rPr lang="en-US" i="1" smtClean="0">
                <a:cs typeface="B Nazanin" pitchFamily="2" charset="-78"/>
              </a:rPr>
              <a:t> </a:t>
            </a:r>
            <a:r>
              <a:rPr lang="fa-IR" i="1" smtClean="0">
                <a:cs typeface="B Nazanin" pitchFamily="2" charset="-78"/>
              </a:rPr>
              <a:t> :</a:t>
            </a:r>
            <a:endParaRPr lang="en-US" i="1">
              <a:cs typeface="B Nazanin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05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E3139E"/>
                </a:solidFill>
              </a:rPr>
              <a:t>توسعه پایدار</a:t>
            </a:r>
            <a:endParaRPr lang="ar-SA" smtClean="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1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E3139E"/>
                </a:solidFill>
              </a:rPr>
              <a:t>تعریف توسعه پایدار</a:t>
            </a:r>
            <a:endParaRPr lang="ar-SA" smtClean="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73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>
                <a:solidFill>
                  <a:srgbClr val="E3139E"/>
                </a:solidFill>
              </a:rPr>
              <a:t>تعریف توسعه پایدار-2</a:t>
            </a:r>
            <a:endParaRPr lang="ar-SA" altLang="en-US" dirty="0" smtClean="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92528"/>
      </p:ext>
    </p:extLst>
  </p:cSld>
  <p:clrMapOvr>
    <a:masterClrMapping/>
  </p:clrMapOvr>
  <p:transition spd="slow" advClick="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mtClean="0">
                <a:solidFill>
                  <a:srgbClr val="E3139E"/>
                </a:solidFill>
              </a:rPr>
              <a:t>توسعه پایدار</a:t>
            </a:r>
            <a:endParaRPr lang="ar-SA" altLang="en-US" smtClean="0">
              <a:solidFill>
                <a:srgbClr val="E3139E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17498"/>
      </p:ext>
    </p:extLst>
  </p:cSld>
  <p:clrMapOvr>
    <a:masterClrMapping/>
  </p:clrMapOvr>
  <p:transition spd="slow"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مهم ترین اجلاس های بین المللی توسعه پایدار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971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29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فهرست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09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36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z="3600" smtClean="0">
                <a:solidFill>
                  <a:srgbClr val="C00000"/>
                </a:solidFill>
              </a:rPr>
              <a:t>عوامل ضروری برای توسعه پایدار</a:t>
            </a:r>
            <a:r>
              <a:rPr lang="en-US" altLang="en-US" sz="3600" smtClean="0">
                <a:solidFill>
                  <a:srgbClr val="C00000"/>
                </a:solidFill>
              </a:rPr>
              <a:t> </a:t>
            </a:r>
            <a:br>
              <a:rPr lang="en-US" altLang="en-US" sz="3600" smtClean="0">
                <a:solidFill>
                  <a:srgbClr val="C00000"/>
                </a:solidFill>
              </a:rPr>
            </a:br>
            <a:r>
              <a:rPr lang="en-US" altLang="en-US" sz="3600" smtClean="0">
                <a:solidFill>
                  <a:srgbClr val="C00000"/>
                </a:solidFill>
              </a:rPr>
              <a:t>						</a:t>
            </a:r>
            <a:endParaRPr lang="en-US" altLang="en-US" sz="3600" i="1" smtClean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91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ويژگي هاي ضروري يك« شـهرِ پايدار» از نظر "كميسيون جهاني محيط زيست و توسعه"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579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a-IR" altLang="en-US" sz="2400" b="1" smtClean="0">
                <a:solidFill>
                  <a:srgbClr val="002060"/>
                </a:solidFill>
                <a:cs typeface="B Nazanin" panose="00000400000000000000" pitchFamily="2" charset="-78"/>
              </a:rPr>
              <a:t>تفاوت های اساسی پارادیم رشد و توسعه پایدار</a:t>
            </a:r>
            <a:endParaRPr lang="en-US" altLang="en-US" sz="2400" b="1" smtClean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748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>
              <a:defRPr/>
            </a:pPr>
            <a:r>
              <a:rPr lang="ar-SA" i="1" smtClean="0">
                <a:cs typeface="B Nazanin" pitchFamily="2" charset="-78"/>
              </a:rPr>
              <a:t>مؤلفه هاي توسعه پايدار</a:t>
            </a:r>
            <a:r>
              <a:rPr lang="fa-IR" i="1" smtClean="0">
                <a:cs typeface="B Nazanin" pitchFamily="2" charset="-78"/>
              </a:rPr>
              <a:t> :</a:t>
            </a:r>
            <a:endParaRPr lang="en-US" i="1">
              <a:cs typeface="B Nazanin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3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/>
              <a:t>آرمان های 17 گانه</a:t>
            </a:r>
            <a:br>
              <a:rPr lang="fa-IR" altLang="en-US" smtClean="0"/>
            </a:br>
            <a:r>
              <a:rPr lang="fa-IR" altLang="en-US" smtClean="0"/>
              <a:t>169 هدف</a:t>
            </a:r>
            <a:br>
              <a:rPr lang="fa-IR" altLang="en-US" smtClean="0"/>
            </a:br>
            <a:r>
              <a:rPr lang="fa-IR" altLang="en-US" smtClean="0"/>
              <a:t> توسعه پایدار</a:t>
            </a:r>
            <a:endParaRPr lang="fa-IR" alt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94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برخی شاخص های توسعه پایدار ایران و جهان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381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شاخص </a:t>
            </a:r>
            <a:r>
              <a:rPr lang="en-US" smtClean="0"/>
              <a:t>EPI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65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رتبه های ایران-2014-شاخص </a:t>
            </a:r>
            <a:r>
              <a:rPr lang="en-US" smtClean="0"/>
              <a:t>EPI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20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51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2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نگاهی به وضعیت آب ایران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282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میزان انتشار گازهای آلاینده و گلخانه‌ای ناشی از تولید و مصرف انرژی کشور طی سال‌های ۹۳-۱۳۴۶ (تن)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37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10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77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مصرف انرژی بخش های مختلف در قدرت های اقتصادی دنیا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06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شاخص های ارزیابی توسعه پایدار-اداره محیط زیست، غذا و امور روستایی انگلستان-2013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2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/>
              <a:t>سرمایه گذاری کشورها در انرژی تجدید پذیر</a:t>
            </a:r>
            <a:endParaRPr lang="fa-IR" altLang="en-US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862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altLang="en-US" smtClean="0"/>
              <a:t>ایران معادل ۵ درصد از کل تولید ناخالص داخلی خود را بابت مرگ و میر ناشی از آلودگی هوا هزینه می‌کند.</a:t>
            </a:r>
            <a:br>
              <a:rPr lang="fa-IR" altLang="en-US" smtClean="0"/>
            </a:br>
            <a:endParaRPr lang="fa-IR" alt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51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معیارهای پایداری زیست محیطی ایران در بخش انرژی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113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معیارهای توسعه انسانی ایران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8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cs typeface="B Titr" panose="00000700000000000000" pitchFamily="2" charset="-78"/>
              </a:rPr>
              <a:t>آنچه در دنیا موجب نگرانی است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757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منابع انرژی ایران-سال 2003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48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شدت انرژی ایران در مقایسه با دنیا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323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شاخص های پایداری انرژی ایران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87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انتشار سرانه کربن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576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ایران رتبه 10 مصرف انرژی-8 تولید کربن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3078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زمینه ها و بسترهای توسعه پایدار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848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>
                <a:solidFill>
                  <a:srgbClr val="FF0000"/>
                </a:solidFill>
                <a:cs typeface="B Nazanin" panose="00000400000000000000" pitchFamily="2" charset="-78"/>
              </a:rPr>
              <a:t>زمینه های شکل گیری توسعه پایدار 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708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954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>
              <a:defRPr/>
            </a:pPr>
            <a:r>
              <a:rPr lang="fa-IR" b="1" smtClean="0">
                <a:solidFill>
                  <a:srgbClr val="FF0000"/>
                </a:solidFill>
                <a:cs typeface="B Nazanin" pitchFamily="2" charset="-78"/>
              </a:rPr>
              <a:t>کنفرانس ها واجلاسیه های جهانی مرتبط با توسعه پایدار</a:t>
            </a:r>
            <a:endParaRPr lang="en-US" b="1" dirty="0">
              <a:solidFill>
                <a:srgbClr val="FF0000"/>
              </a:solidFill>
              <a:cs typeface="B Nazanin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017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937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a-IR" sz="140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986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326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466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712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317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2704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770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577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زمینه های توسعه پایدار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0514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دیدگاه های موجود درارتباط با توسعه پایدار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489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>
              <a:defRPr/>
            </a:pPr>
            <a:r>
              <a:rPr lang="ar-SA" i="1" smtClean="0">
                <a:cs typeface="B Nazanin" pitchFamily="2" charset="-78"/>
              </a:rPr>
              <a:t>ويژگيهاي توسعه پايدار</a:t>
            </a:r>
            <a:r>
              <a:rPr lang="fa-IR" i="1" smtClean="0">
                <a:cs typeface="B Nazanin" pitchFamily="2" charset="-78"/>
              </a:rPr>
              <a:t>:</a:t>
            </a:r>
            <a:r>
              <a:rPr lang="ar-SA" i="1" smtClean="0">
                <a:cs typeface="B Nazanin" pitchFamily="2" charset="-78"/>
              </a:rPr>
              <a:t> </a:t>
            </a:r>
            <a:endParaRPr lang="en-US" i="1">
              <a:cs typeface="B Nazanin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3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09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نظریه های توسعه پایدار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504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>
              <a:defRPr/>
            </a:pPr>
            <a:r>
              <a:rPr lang="fa-IR" smtClean="0">
                <a:cs typeface="B Nazanin" pitchFamily="2" charset="-78"/>
              </a:rPr>
              <a:t>نظریات توسعه پایدار:</a:t>
            </a:r>
            <a:endParaRPr lang="en-US">
              <a:cs typeface="B Nazanin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6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>
              <a:defRPr/>
            </a:pPr>
            <a:r>
              <a:rPr lang="ar-SA" i="1" smtClean="0">
                <a:cs typeface="B Nazanin" pitchFamily="2" charset="-78"/>
              </a:rPr>
              <a:t>از مديريت توسعه تا مديريت توسعه پايدار</a:t>
            </a:r>
            <a:r>
              <a:rPr lang="fa-IR" i="1" smtClean="0">
                <a:cs typeface="B Nazanin" pitchFamily="2" charset="-78"/>
              </a:rPr>
              <a:t> :</a:t>
            </a:r>
            <a:endParaRPr lang="en-US" i="1">
              <a:cs typeface="B Nazanin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28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fa-IR" i="1" smtClean="0">
                <a:cs typeface="B Nazanin" pitchFamily="2" charset="-78"/>
              </a:rPr>
              <a:t>مدیریت توسعه پایدار :</a:t>
            </a:r>
            <a:endParaRPr lang="en-US" i="1">
              <a:cs typeface="B Nazanin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3600" smtClean="0">
                <a:solidFill>
                  <a:srgbClr val="C00000"/>
                </a:solidFill>
              </a:rPr>
              <a:t>سطوح توسعه پایدار</a:t>
            </a:r>
            <a:r>
              <a:rPr lang="en-US" sz="3600" smtClean="0">
                <a:solidFill>
                  <a:srgbClr val="C00000"/>
                </a:solidFill>
              </a:rPr>
              <a:t> </a:t>
            </a:r>
            <a:br>
              <a:rPr lang="en-US" sz="3600" smtClean="0">
                <a:solidFill>
                  <a:srgbClr val="C00000"/>
                </a:solidFill>
              </a:rPr>
            </a:br>
            <a:r>
              <a:rPr lang="en-US" sz="3600" smtClean="0">
                <a:solidFill>
                  <a:srgbClr val="C00000"/>
                </a:solidFill>
              </a:rPr>
              <a:t>						</a:t>
            </a:r>
            <a:endParaRPr lang="en-US" sz="3600" i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515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3600" smtClean="0">
                <a:solidFill>
                  <a:srgbClr val="C00000"/>
                </a:solidFill>
              </a:rPr>
              <a:t>عوامل ضروری برای توسعه پایدار</a:t>
            </a:r>
            <a:r>
              <a:rPr lang="en-US" sz="3600" smtClean="0">
                <a:solidFill>
                  <a:srgbClr val="C00000"/>
                </a:solidFill>
              </a:rPr>
              <a:t> </a:t>
            </a:r>
            <a:br>
              <a:rPr lang="en-US" sz="3600" smtClean="0">
                <a:solidFill>
                  <a:srgbClr val="C00000"/>
                </a:solidFill>
              </a:rPr>
            </a:br>
            <a:r>
              <a:rPr lang="en-US" sz="3600" smtClean="0">
                <a:solidFill>
                  <a:srgbClr val="C00000"/>
                </a:solidFill>
              </a:rPr>
              <a:t>						</a:t>
            </a:r>
            <a:endParaRPr lang="en-US" sz="3600" i="1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713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3600" smtClean="0">
                <a:solidFill>
                  <a:srgbClr val="C00000"/>
                </a:solidFill>
              </a:rPr>
              <a:t>عوامل ضروری برای توسعه پایدار</a:t>
            </a:r>
            <a:r>
              <a:rPr lang="en-US" sz="3600" smtClean="0">
                <a:solidFill>
                  <a:srgbClr val="C00000"/>
                </a:solidFill>
              </a:rPr>
              <a:t> </a:t>
            </a:r>
            <a:r>
              <a:rPr lang="en-US" smtClean="0">
                <a:solidFill>
                  <a:srgbClr val="C00000"/>
                </a:solidFill>
              </a:rPr>
              <a:t/>
            </a:r>
            <a:br>
              <a:rPr lang="en-US" smtClean="0">
                <a:solidFill>
                  <a:srgbClr val="C00000"/>
                </a:solidFill>
              </a:rPr>
            </a:br>
            <a:r>
              <a:rPr lang="en-US" sz="2400" smtClean="0">
                <a:solidFill>
                  <a:srgbClr val="C00000"/>
                </a:solidFill>
              </a:rPr>
              <a:t>						</a:t>
            </a:r>
            <a:r>
              <a:rPr lang="fa-IR" sz="2000" i="1" smtClean="0">
                <a:solidFill>
                  <a:srgbClr val="C00000"/>
                </a:solidFill>
                <a:cs typeface="Arial" charset="0"/>
              </a:rPr>
              <a:t>(ادامه ...)</a:t>
            </a:r>
            <a:endParaRPr lang="en-US" sz="2000" i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065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 eaLnBrk="1" hangingPunct="1">
              <a:defRPr/>
            </a:pPr>
            <a:r>
              <a:rPr lang="fa-IR" sz="2400" smtClean="0">
                <a:solidFill>
                  <a:srgbClr val="FF0000"/>
                </a:solidFill>
                <a:cs typeface="B Nazanin" pitchFamily="2" charset="-78"/>
              </a:rPr>
              <a:t>تفاوت های اساسی پارادیم رشد و توسعه پایدار</a:t>
            </a:r>
            <a:endParaRPr lang="en-US" sz="2400" dirty="0">
              <a:solidFill>
                <a:srgbClr val="FF0000"/>
              </a:solidFill>
              <a:cs typeface="B Nazanin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91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345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61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mtClean="0">
                <a:cs typeface="B Titr" panose="00000700000000000000" pitchFamily="2" charset="-78"/>
              </a:rPr>
              <a:t>آلودگی شدید هوا - 66  برابر حد مجاز - اهواز – بهمن 1393</a:t>
            </a:r>
            <a:endParaRPr lang="fa-IR" dirty="0"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541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>
              <a:defRPr/>
            </a:pPr>
            <a:r>
              <a:rPr lang="ar-SA" i="1" smtClean="0">
                <a:cs typeface="B Nazanin" pitchFamily="2" charset="-78"/>
              </a:rPr>
              <a:t>توسعه پايدار صنعتي</a:t>
            </a:r>
            <a:r>
              <a:rPr lang="en-US" i="1" smtClean="0">
                <a:cs typeface="B Nazanin" pitchFamily="2" charset="-78"/>
              </a:rPr>
              <a:t> </a:t>
            </a:r>
            <a:r>
              <a:rPr lang="fa-IR" i="1" smtClean="0">
                <a:cs typeface="B Nazanin" pitchFamily="2" charset="-78"/>
              </a:rPr>
              <a:t>:</a:t>
            </a:r>
            <a:endParaRPr lang="en-US" i="1">
              <a:cs typeface="B Nazanin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0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>
              <a:defRPr/>
            </a:pPr>
            <a:r>
              <a:rPr lang="fa-IR" i="1" smtClean="0">
                <a:cs typeface="B Nazanin" pitchFamily="2" charset="-78"/>
              </a:rPr>
              <a:t>مفهوم توسعه پایدار صنعتی :</a:t>
            </a:r>
            <a:endParaRPr lang="en-US" i="1">
              <a:cs typeface="B Nazanin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fa-IR" i="1" smtClean="0">
                <a:cs typeface="B Nazanin" pitchFamily="2" charset="-78"/>
              </a:rPr>
              <a:t>استراتژی تولید تمیز تر :</a:t>
            </a:r>
            <a:endParaRPr lang="en-US" i="1">
              <a:cs typeface="B Nazanin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60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>
              <a:defRPr/>
            </a:pPr>
            <a:r>
              <a:rPr lang="ar-SA" i="1" smtClean="0">
                <a:cs typeface="B Nazanin" pitchFamily="2" charset="-78"/>
              </a:rPr>
              <a:t>ويژگيهاي توليد تميزتر</a:t>
            </a:r>
            <a:r>
              <a:rPr lang="en-US" i="1" smtClean="0">
                <a:cs typeface="B Nazanin" pitchFamily="2" charset="-78"/>
              </a:rPr>
              <a:t>  </a:t>
            </a:r>
            <a:r>
              <a:rPr lang="fa-IR" i="1" smtClean="0">
                <a:cs typeface="B Nazanin" pitchFamily="2" charset="-78"/>
              </a:rPr>
              <a:t>:</a:t>
            </a:r>
            <a:endParaRPr lang="en-US" i="1">
              <a:cs typeface="B Nazanin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2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اصول مدیریت توسعه پایدار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975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>
              <a:defRPr/>
            </a:pPr>
            <a:r>
              <a:rPr lang="ar-SA" i="1" smtClean="0">
                <a:cs typeface="B Nazanin" pitchFamily="2" charset="-78"/>
              </a:rPr>
              <a:t>اصول مديريت توسعه پايدار</a:t>
            </a:r>
            <a:r>
              <a:rPr lang="en-US" i="1" smtClean="0">
                <a:cs typeface="B Nazanin" pitchFamily="2" charset="-78"/>
              </a:rPr>
              <a:t> </a:t>
            </a:r>
            <a:r>
              <a:rPr lang="fa-IR" i="1" smtClean="0">
                <a:cs typeface="B Nazanin" pitchFamily="2" charset="-78"/>
              </a:rPr>
              <a:t>:</a:t>
            </a:r>
            <a:endParaRPr lang="en-US" i="1">
              <a:cs typeface="B Nazanin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8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mtClean="0">
                <a:cs typeface="B Nazanin" panose="00000400000000000000" pitchFamily="2" charset="-78"/>
              </a:rPr>
              <a:t>اصل پرداخت هزینه از سوی آلوده کننده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5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fa-IR" i="1" smtClean="0">
                <a:cs typeface="B Nazanin" pitchFamily="2" charset="-78"/>
              </a:rPr>
              <a:t>2- اصل بقا و ناتوانی در پرداخت هزینه ها :</a:t>
            </a:r>
            <a:endParaRPr lang="en-US" i="1">
              <a:cs typeface="B Nazanin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6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fa-IR" i="1" smtClean="0">
                <a:cs typeface="B Nazanin" pitchFamily="2" charset="-78"/>
              </a:rPr>
              <a:t>3- اصل مسئولیت جهانی در توسعه :</a:t>
            </a:r>
            <a:endParaRPr lang="en-US" i="1">
              <a:cs typeface="B Nazanin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مولفه ها و عوامل توسعه پایدار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13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خشکسالی و بحران منابع آب-ارومیه-بختگان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024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>
              <a:defRPr/>
            </a:pPr>
            <a:r>
              <a:rPr lang="ar-SA" i="1" smtClean="0">
                <a:cs typeface="B Nazanin" pitchFamily="2" charset="-78"/>
              </a:rPr>
              <a:t>مؤلفه هاي توسعه پايدار</a:t>
            </a:r>
            <a:r>
              <a:rPr lang="fa-IR" i="1" smtClean="0">
                <a:cs typeface="B Nazanin" pitchFamily="2" charset="-78"/>
              </a:rPr>
              <a:t> :</a:t>
            </a:r>
            <a:endParaRPr lang="en-US" i="1">
              <a:cs typeface="B Nazanin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>
              <a:defRPr/>
            </a:pPr>
            <a:r>
              <a:rPr lang="ar-SA" i="1" smtClean="0">
                <a:cs typeface="B Nazanin" pitchFamily="2" charset="-78"/>
              </a:rPr>
              <a:t>عاملان توسعه پايدار</a:t>
            </a:r>
            <a:r>
              <a:rPr lang="fa-IR" i="1" smtClean="0">
                <a:cs typeface="B Nazanin" pitchFamily="2" charset="-78"/>
              </a:rPr>
              <a:t> :</a:t>
            </a:r>
            <a:endParaRPr lang="en-US" i="1">
              <a:cs typeface="B Nazanin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7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fa-IR" i="1" smtClean="0">
                <a:cs typeface="B Nazanin" pitchFamily="2" charset="-78"/>
              </a:rPr>
              <a:t>1- دولتها :</a:t>
            </a:r>
            <a:endParaRPr lang="en-US" i="1">
              <a:cs typeface="B Nazanin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a-IR" smtClean="0"/>
              <a:t>2- سازمانهای بین المللی</a:t>
            </a:r>
            <a:endParaRPr lang="en-US" dirty="0" smtClean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fa-IR" i="1" smtClean="0">
                <a:cs typeface="B Nazanin" pitchFamily="2" charset="-78"/>
              </a:rPr>
              <a:t>3- سازمانهای غیر دولتی :</a:t>
            </a:r>
            <a:endParaRPr lang="en-US" i="1">
              <a:cs typeface="B Nazanin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7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fa-IR" smtClean="0">
                <a:solidFill>
                  <a:srgbClr val="C00000"/>
                </a:solidFill>
                <a:cs typeface="B Titr" pitchFamily="2" charset="-78"/>
              </a:rPr>
              <a:t>اهداف توسعه هزاره</a:t>
            </a:r>
            <a:endParaRPr lang="en-US" dirty="0" smtClean="0">
              <a:solidFill>
                <a:srgbClr val="C00000"/>
              </a:solidFill>
              <a:cs typeface="B Titr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908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2800" smtClean="0">
                <a:solidFill>
                  <a:srgbClr val="C00000"/>
                </a:solidFill>
              </a:rPr>
              <a:t>مقدمه اهداف توسعه هزاره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4322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2800" smtClean="0">
                <a:solidFill>
                  <a:srgbClr val="C00000"/>
                </a:solidFill>
              </a:rPr>
              <a:t> اهداف توسعه هزاره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243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a-IR" sz="3200" smtClean="0">
                <a:solidFill>
                  <a:srgbClr val="C00000"/>
                </a:solidFill>
              </a:rPr>
              <a:t>                            اهداف توسعه هزاره</a:t>
            </a:r>
            <a:r>
              <a:rPr lang="en-US" sz="2000" smtClean="0">
                <a:solidFill>
                  <a:srgbClr val="C00000"/>
                </a:solidFill>
              </a:rPr>
              <a:t> </a:t>
            </a:r>
            <a:r>
              <a:rPr lang="en-US" sz="1400" smtClean="0">
                <a:solidFill>
                  <a:srgbClr val="C00000"/>
                </a:solidFill>
              </a:rPr>
              <a:t>	</a:t>
            </a:r>
            <a:r>
              <a:rPr lang="en-US" sz="2000" smtClean="0">
                <a:solidFill>
                  <a:schemeClr val="tx2">
                    <a:satMod val="130000"/>
                  </a:schemeClr>
                </a:solidFill>
              </a:rPr>
              <a:t>				</a:t>
            </a:r>
            <a:r>
              <a:rPr lang="fa-IR" sz="2000" smtClean="0">
                <a:solidFill>
                  <a:srgbClr val="C00000"/>
                </a:solidFill>
              </a:rPr>
              <a:t>                                                           </a:t>
            </a:r>
            <a:r>
              <a:rPr lang="fa-IR" sz="2000" i="1" smtClean="0">
                <a:solidFill>
                  <a:srgbClr val="C00000"/>
                </a:solidFill>
                <a:cs typeface="Arial" charset="0"/>
              </a:rPr>
              <a:t>(ادامه ...)</a:t>
            </a:r>
            <a:endParaRPr lang="en-US" sz="2000" i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3859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اهداف توسعه هزاره در انتهای راه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12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1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569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ar-SA" altLang="fa-IR" b="1" smtClean="0">
                <a:cs typeface="B Lotus" panose="00000400000000000000" pitchFamily="2" charset="-78"/>
              </a:rPr>
              <a:t>راه‌حل‏هاي مشترك</a:t>
            </a:r>
            <a:endParaRPr lang="en-US" altLang="fa-IR" b="1" dirty="0" smtClean="0">
              <a:cs typeface="B Lotus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28993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تکالیف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452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تکالیف بخش مفاهیم و مبانی توسعه پایدار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1661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معرفی چند منبع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0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420</Words>
  <Application>Microsoft Office PowerPoint</Application>
  <PresentationFormat>Widescreen</PresentationFormat>
  <Paragraphs>73</Paragraphs>
  <Slides>94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102" baseType="lpstr">
      <vt:lpstr>Arial</vt:lpstr>
      <vt:lpstr>B Lotus</vt:lpstr>
      <vt:lpstr>B Nazanin</vt:lpstr>
      <vt:lpstr>B Titr</vt:lpstr>
      <vt:lpstr>Calibri</vt:lpstr>
      <vt:lpstr>Calibri Light</vt:lpstr>
      <vt:lpstr>Times New Roman</vt:lpstr>
      <vt:lpstr>Office Theme</vt:lpstr>
      <vt:lpstr>توسعه و جایگاه توسعه پایدار</vt:lpstr>
      <vt:lpstr>فهرست</vt:lpstr>
      <vt:lpstr>PowerPoint Presentation</vt:lpstr>
      <vt:lpstr>آنچه در دنیا موجب نگرانی است</vt:lpstr>
      <vt:lpstr>PowerPoint Presentation</vt:lpstr>
      <vt:lpstr>PowerPoint Presentation</vt:lpstr>
      <vt:lpstr>آلودگی شدید هوا - 66  برابر حد مجاز - اهواز – بهمن 1393</vt:lpstr>
      <vt:lpstr>خشکسالی و بحران منابع آب-ارومیه-بختگان</vt:lpstr>
      <vt:lpstr>PowerPoint Presentation</vt:lpstr>
      <vt:lpstr>آنچه امیدوار کننده است...</vt:lpstr>
      <vt:lpstr>توسعه پایدار</vt:lpstr>
      <vt:lpstr>توسعه پایدار</vt:lpstr>
      <vt:lpstr>تعريف توسعه پايدار  :</vt:lpstr>
      <vt:lpstr>توسعه پایدار</vt:lpstr>
      <vt:lpstr>تعریف توسعه پایدار</vt:lpstr>
      <vt:lpstr>تعریف توسعه پایدار-2</vt:lpstr>
      <vt:lpstr>توسعه پایدار</vt:lpstr>
      <vt:lpstr>مهم ترین اجلاس های بین المللی توسعه پایدار</vt:lpstr>
      <vt:lpstr>PowerPoint Presentation</vt:lpstr>
      <vt:lpstr>PowerPoint Presentation</vt:lpstr>
      <vt:lpstr>عوامل ضروری برای توسعه پایدار        </vt:lpstr>
      <vt:lpstr>ويژگي هاي ضروري يك« شـهرِ پايدار» از نظر "كميسيون جهاني محيط زيست و توسعه"</vt:lpstr>
      <vt:lpstr>تفاوت های اساسی پارادیم رشد و توسعه پایدار</vt:lpstr>
      <vt:lpstr>مؤلفه هاي توسعه پايدار :</vt:lpstr>
      <vt:lpstr>آرمان های 17 گانه 169 هدف  توسعه پایدار</vt:lpstr>
      <vt:lpstr>برخی شاخص های توسعه پایدار ایران و جهان</vt:lpstr>
      <vt:lpstr>شاخص EPI</vt:lpstr>
      <vt:lpstr>رتبه های ایران-2014-شاخص EPI</vt:lpstr>
      <vt:lpstr>PowerPoint Presentation</vt:lpstr>
      <vt:lpstr>نگاهی به وضعیت آب ایران</vt:lpstr>
      <vt:lpstr>میزان انتشار گازهای آلاینده و گلخانه‌ای ناشی از تولید و مصرف انرژی کشور طی سال‌های ۹۳-۱۳۴۶ (تن)</vt:lpstr>
      <vt:lpstr>PowerPoint Presentation</vt:lpstr>
      <vt:lpstr>PowerPoint Presentation</vt:lpstr>
      <vt:lpstr>مصرف انرژی بخش های مختلف در قدرت های اقتصادی دنیا</vt:lpstr>
      <vt:lpstr>شاخص های ارزیابی توسعه پایدار-اداره محیط زیست، غذا و امور روستایی انگلستان-2013</vt:lpstr>
      <vt:lpstr>سرمایه گذاری کشورها در انرژی تجدید پذیر</vt:lpstr>
      <vt:lpstr>ایران معادل ۵ درصد از کل تولید ناخالص داخلی خود را بابت مرگ و میر ناشی از آلودگی هوا هزینه می‌کند. </vt:lpstr>
      <vt:lpstr>معیارهای پایداری زیست محیطی ایران در بخش انرژی</vt:lpstr>
      <vt:lpstr>معیارهای توسعه انسانی ایران</vt:lpstr>
      <vt:lpstr>منابع انرژی ایران-سال 2003</vt:lpstr>
      <vt:lpstr>شدت انرژی ایران در مقایسه با دنیا</vt:lpstr>
      <vt:lpstr>شاخص های پایداری انرژی ایران</vt:lpstr>
      <vt:lpstr>انتشار سرانه کربن </vt:lpstr>
      <vt:lpstr>ایران رتبه 10 مصرف انرژی-8 تولید کربن</vt:lpstr>
      <vt:lpstr>زمینه ها و بسترهای توسعه پایدار</vt:lpstr>
      <vt:lpstr>زمینه های شکل گیری توسعه پایدار </vt:lpstr>
      <vt:lpstr>PowerPoint Presentation</vt:lpstr>
      <vt:lpstr>کنفرانس ها واجلاسیه های جهانی مرتبط با توسعه پایدار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زمینه های توسعه پایدار</vt:lpstr>
      <vt:lpstr>دیدگاه های موجود درارتباط با توسعه پایدار</vt:lpstr>
      <vt:lpstr>ويژگيهاي توسعه پايدار: </vt:lpstr>
      <vt:lpstr>نظریه های توسعه پایدار</vt:lpstr>
      <vt:lpstr>نظریات توسعه پایدار:</vt:lpstr>
      <vt:lpstr>از مديريت توسعه تا مديريت توسعه پايدار :</vt:lpstr>
      <vt:lpstr>مدیریت توسعه پایدار :</vt:lpstr>
      <vt:lpstr>سطوح توسعه پایدار        </vt:lpstr>
      <vt:lpstr>عوامل ضروری برای توسعه پایدار        </vt:lpstr>
      <vt:lpstr>عوامل ضروری برای توسعه پایدار        (ادامه ...)</vt:lpstr>
      <vt:lpstr>تفاوت های اساسی پارادیم رشد و توسعه پایدار</vt:lpstr>
      <vt:lpstr>PowerPoint Presentation</vt:lpstr>
      <vt:lpstr>PowerPoint Presentation</vt:lpstr>
      <vt:lpstr>توسعه پايدار صنعتي :</vt:lpstr>
      <vt:lpstr>مفهوم توسعه پایدار صنعتی :</vt:lpstr>
      <vt:lpstr>استراتژی تولید تمیز تر :</vt:lpstr>
      <vt:lpstr>ويژگيهاي توليد تميزتر  :</vt:lpstr>
      <vt:lpstr>اصول مدیریت توسعه پایدار</vt:lpstr>
      <vt:lpstr>اصول مديريت توسعه پايدار :</vt:lpstr>
      <vt:lpstr>اصل پرداخت هزینه از سوی آلوده کننده</vt:lpstr>
      <vt:lpstr>2- اصل بقا و ناتوانی در پرداخت هزینه ها :</vt:lpstr>
      <vt:lpstr>3- اصل مسئولیت جهانی در توسعه :</vt:lpstr>
      <vt:lpstr>مولفه ها و عوامل توسعه پایدار</vt:lpstr>
      <vt:lpstr>مؤلفه هاي توسعه پايدار :</vt:lpstr>
      <vt:lpstr>عاملان توسعه پايدار :</vt:lpstr>
      <vt:lpstr>1- دولتها :</vt:lpstr>
      <vt:lpstr>2- سازمانهای بین المللی</vt:lpstr>
      <vt:lpstr>3- سازمانهای غیر دولتی :</vt:lpstr>
      <vt:lpstr>اهداف توسعه هزاره</vt:lpstr>
      <vt:lpstr>مقدمه اهداف توسعه هزاره</vt:lpstr>
      <vt:lpstr> اهداف توسعه هزاره</vt:lpstr>
      <vt:lpstr>                            اهداف توسعه هزاره                                                                 (ادامه ...)</vt:lpstr>
      <vt:lpstr>اهداف توسعه هزاره در انتهای راه</vt:lpstr>
      <vt:lpstr>PowerPoint Presentation</vt:lpstr>
      <vt:lpstr>راه‌حل‏هاي مشترك</vt:lpstr>
      <vt:lpstr>تکالیف</vt:lpstr>
      <vt:lpstr>تکالیف بخش مفاهیم و مبانی توسعه پایدار</vt:lpstr>
      <vt:lpstr>معرفی چند منبع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توسعه و جایگاه توسعه پایدار</dc:title>
  <dc:creator>asus</dc:creator>
  <cp:lastModifiedBy>asus</cp:lastModifiedBy>
  <cp:revision>1</cp:revision>
  <dcterms:created xsi:type="dcterms:W3CDTF">2018-05-01T06:29:56Z</dcterms:created>
  <dcterms:modified xsi:type="dcterms:W3CDTF">2018-05-01T06:29:56Z</dcterms:modified>
</cp:coreProperties>
</file>